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Roboto Slab"/>
      <p:regular r:id="rId63"/>
      <p:bold r:id="rId64"/>
    </p:embeddedFont>
    <p:embeddedFont>
      <p:font typeface="Raleway"/>
      <p:regular r:id="rId65"/>
      <p:bold r:id="rId66"/>
      <p:italic r:id="rId67"/>
      <p:boldItalic r:id="rId68"/>
    </p:embeddedFont>
    <p:embeddedFont>
      <p:font typeface="Roboto"/>
      <p:regular r:id="rId69"/>
      <p:bold r:id="rId70"/>
      <p:italic r:id="rId71"/>
      <p:boldItalic r:id="rId72"/>
    </p:embeddedFont>
    <p:embeddedFont>
      <p:font typeface="Inter"/>
      <p:regular r:id="rId73"/>
      <p:bold r:id="rId74"/>
    </p:embeddedFont>
    <p:embeddedFont>
      <p:font typeface="Roboto Slab SemiBold"/>
      <p:regular r:id="rId75"/>
      <p:bold r:id="rId76"/>
    </p:embeddedFont>
    <p:embeddedFont>
      <p:font typeface="Roboto Mono"/>
      <p:regular r:id="rId77"/>
      <p:bold r:id="rId78"/>
      <p:italic r:id="rId79"/>
      <p:boldItalic r:id="rId80"/>
    </p:embeddedFont>
    <p:embeddedFont>
      <p:font typeface="Roboto Slab Medium"/>
      <p:regular r:id="rId81"/>
      <p:bold r:id="rId82"/>
    </p:embeddedFont>
    <p:embeddedFont>
      <p:font typeface="Source Sans Pro"/>
      <p:regular r:id="rId83"/>
      <p:bold r:id="rId84"/>
      <p:italic r:id="rId85"/>
      <p:boldItalic r:id="rId86"/>
    </p:embeddedFont>
    <p:embeddedFont>
      <p:font typeface="Orbitron Black"/>
      <p:bold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96">
          <p15:clr>
            <a:srgbClr val="9AA0A6"/>
          </p15:clr>
        </p15:guide>
        <p15:guide id="4" orient="horz" pos="662">
          <p15:clr>
            <a:srgbClr val="9AA0A6"/>
          </p15:clr>
        </p15:guide>
        <p15:guide id="5" pos="371">
          <p15:clr>
            <a:srgbClr val="9AA0A6"/>
          </p15:clr>
        </p15:guide>
        <p15:guide id="6" pos="1626">
          <p15:clr>
            <a:srgbClr val="9AA0A6"/>
          </p15:clr>
        </p15:guide>
        <p15:guide id="7" pos="5256">
          <p15:clr>
            <a:srgbClr val="9AA0A6"/>
          </p15:clr>
        </p15:guide>
        <p15:guide id="8" pos="413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88" roundtripDataSignature="AMtx7miIbpCcvX6b6A8gXIs3SPJbMhFO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EF74EF-83E4-4D40-8380-FC46871A604D}">
  <a:tblStyle styleId="{D3EF74EF-83E4-4D40-8380-FC46871A60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FE85C4D-9A18-4891-A9C5-A201A7C9A3F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96" orient="horz"/>
        <p:guide pos="662" orient="horz"/>
        <p:guide pos="371"/>
        <p:guide pos="1626"/>
        <p:guide pos="5256"/>
        <p:guide pos="413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SourceSansPro-bold.fntdata"/><Relationship Id="rId83" Type="http://schemas.openxmlformats.org/officeDocument/2006/relationships/font" Target="fonts/SourceSansPro-regular.fntdata"/><Relationship Id="rId42" Type="http://schemas.openxmlformats.org/officeDocument/2006/relationships/slide" Target="slides/slide36.xml"/><Relationship Id="rId86" Type="http://schemas.openxmlformats.org/officeDocument/2006/relationships/font" Target="fonts/SourceSansPro-boldItalic.fntdata"/><Relationship Id="rId41" Type="http://schemas.openxmlformats.org/officeDocument/2006/relationships/slide" Target="slides/slide35.xml"/><Relationship Id="rId85" Type="http://schemas.openxmlformats.org/officeDocument/2006/relationships/font" Target="fonts/SourceSansPro-italic.fntdata"/><Relationship Id="rId44" Type="http://schemas.openxmlformats.org/officeDocument/2006/relationships/slide" Target="slides/slide38.xml"/><Relationship Id="rId88" Type="http://customschemas.google.com/relationships/presentationmetadata" Target="metadata"/><Relationship Id="rId43" Type="http://schemas.openxmlformats.org/officeDocument/2006/relationships/slide" Target="slides/slide37.xml"/><Relationship Id="rId87" Type="http://schemas.openxmlformats.org/officeDocument/2006/relationships/font" Target="fonts/OrbitronBlack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-boldItalic.fntdata"/><Relationship Id="rId82" Type="http://schemas.openxmlformats.org/officeDocument/2006/relationships/font" Target="fonts/RobotoSlabMedium-bold.fntdata"/><Relationship Id="rId81" Type="http://schemas.openxmlformats.org/officeDocument/2006/relationships/font" Target="fonts/RobotoSlab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Inter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5.xml"/><Relationship Id="rId75" Type="http://schemas.openxmlformats.org/officeDocument/2006/relationships/font" Target="fonts/RobotoSlabSemiBold-regular.fntdata"/><Relationship Id="rId30" Type="http://schemas.openxmlformats.org/officeDocument/2006/relationships/slide" Target="slides/slide24.xml"/><Relationship Id="rId74" Type="http://schemas.openxmlformats.org/officeDocument/2006/relationships/font" Target="fonts/Inter-bold.fntdata"/><Relationship Id="rId33" Type="http://schemas.openxmlformats.org/officeDocument/2006/relationships/slide" Target="slides/slide27.xml"/><Relationship Id="rId77" Type="http://schemas.openxmlformats.org/officeDocument/2006/relationships/font" Target="fonts/RobotoMono-regular.fntdata"/><Relationship Id="rId32" Type="http://schemas.openxmlformats.org/officeDocument/2006/relationships/slide" Target="slides/slide26.xml"/><Relationship Id="rId76" Type="http://schemas.openxmlformats.org/officeDocument/2006/relationships/font" Target="fonts/RobotoSlabSemiBold-bold.fntdata"/><Relationship Id="rId35" Type="http://schemas.openxmlformats.org/officeDocument/2006/relationships/slide" Target="slides/slide29.xml"/><Relationship Id="rId79" Type="http://schemas.openxmlformats.org/officeDocument/2006/relationships/font" Target="fonts/RobotoMono-italic.fntdata"/><Relationship Id="rId34" Type="http://schemas.openxmlformats.org/officeDocument/2006/relationships/slide" Target="slides/slide28.xml"/><Relationship Id="rId78" Type="http://schemas.openxmlformats.org/officeDocument/2006/relationships/font" Target="fonts/RobotoMono-bold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Slab-bold.fntdata"/><Relationship Id="rId63" Type="http://schemas.openxmlformats.org/officeDocument/2006/relationships/font" Target="fonts/RobotoSlab-regular.fntdata"/><Relationship Id="rId22" Type="http://schemas.openxmlformats.org/officeDocument/2006/relationships/slide" Target="slides/slide16.xml"/><Relationship Id="rId66" Type="http://schemas.openxmlformats.org/officeDocument/2006/relationships/font" Target="fonts/Raleway-bold.fntdata"/><Relationship Id="rId21" Type="http://schemas.openxmlformats.org/officeDocument/2006/relationships/slide" Target="slides/slide15.xml"/><Relationship Id="rId65" Type="http://schemas.openxmlformats.org/officeDocument/2006/relationships/font" Target="fonts/Raleway-regular.fntdata"/><Relationship Id="rId24" Type="http://schemas.openxmlformats.org/officeDocument/2006/relationships/slide" Target="slides/slide18.xml"/><Relationship Id="rId68" Type="http://schemas.openxmlformats.org/officeDocument/2006/relationships/font" Target="fonts/Raleway-boldItalic.fntdata"/><Relationship Id="rId23" Type="http://schemas.openxmlformats.org/officeDocument/2006/relationships/slide" Target="slides/slide17.xml"/><Relationship Id="rId67" Type="http://schemas.openxmlformats.org/officeDocument/2006/relationships/font" Target="fonts/Raleway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c5bfcd405_0_2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1cc5bfcd405_0_20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c7b070eb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Note xíu dịch lại tiếng việt</a:t>
            </a:r>
            <a:endParaRPr/>
          </a:p>
        </p:txBody>
      </p:sp>
      <p:sp>
        <p:nvSpPr>
          <p:cNvPr id="168" name="Google Shape;168;g1cc7b070eb5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cc7b070eb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Note xíu dịch lại tiếng việt</a:t>
            </a:r>
            <a:endParaRPr/>
          </a:p>
        </p:txBody>
      </p:sp>
      <p:sp>
        <p:nvSpPr>
          <p:cNvPr id="179" name="Google Shape;179;g1cc7b070eb5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c5bfcd4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Note xíu dịch lại tiếng việt</a:t>
            </a:r>
            <a:endParaRPr/>
          </a:p>
        </p:txBody>
      </p:sp>
      <p:sp>
        <p:nvSpPr>
          <p:cNvPr id="191" name="Google Shape;191;g1cc5bfcd405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cb013e07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1cb013e07fa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e4ac7678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ce4ac7678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e4ac7678f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ce4ac7678f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e4ac7678f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ce4ac7678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cc7b070eb5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cc7b070eb5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c7b070eb5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cc7b070eb5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beb81ec4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1beb81ec4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ac2f016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cac2f016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ac2f0168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cac2f0168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ac2f0168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cac2f0168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ac2f016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cac2f016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cc7b070eb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cc7b070eb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cac2f0168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cac2f0168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cac2f0168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cac2f0168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cac2f0168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cac2f0168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ac2f0168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ac2f0168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cc7b070eb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cc7b070eb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1568a9ca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1c1568a9ca8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e4ac7678f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ce4ac7678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ce4ac7678f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ce4ac7678f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c7b070eb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cc7b070eb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cc5bfcd405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cc5bfcd405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cc5bfcd405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language model aims to learn, from the sample text, a distribution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close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the empirical distribution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of the language. In order to measure the “closeness" of two distributions, cross entropy is often used.</a:t>
            </a:r>
            <a:endParaRPr/>
          </a:p>
        </p:txBody>
      </p:sp>
      <p:sp>
        <p:nvSpPr>
          <p:cNvPr id="341" name="Google Shape;341;g1cc5bfcd405_0_14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c7ce791b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language model aims to learn, from the sample text, a distribution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close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the empirical distribution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of the language. In order to measure the “closeness" of two distributions, cross entropy is often used.</a:t>
            </a:r>
            <a:endParaRPr/>
          </a:p>
        </p:txBody>
      </p:sp>
      <p:sp>
        <p:nvSpPr>
          <p:cNvPr id="355" name="Google Shape;355;g1c7ce791b0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c7ce791b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language model aims to learn, from the sample text, a distribution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close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the empirical distribution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of the language. In order to measure the “closeness" of two distributions, cross entropy is often used.</a:t>
            </a:r>
            <a:endParaRPr/>
          </a:p>
        </p:txBody>
      </p:sp>
      <p:sp>
        <p:nvSpPr>
          <p:cNvPr id="365" name="Google Shape;365;g1c7ce791b08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c7ce791b0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language model aims to learn, from the sample text, a distribution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close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the empirical distribution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of the language. In order to measure the “closeness" of two distributions, cross entropy is often used.</a:t>
            </a:r>
            <a:endParaRPr/>
          </a:p>
        </p:txBody>
      </p:sp>
      <p:sp>
        <p:nvSpPr>
          <p:cNvPr id="373" name="Google Shape;373;g1c7ce791b08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c68bf636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query image (illustrate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tấm ảnh query (biểu diễn nhu cầu thông tin của người dùng)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(large) dataset of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tập ảnh (lớn)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Rank all images in the dataset according to how “similar” they are to the query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(fulfill the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collection of images that ranked most “similar” to the query image.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1c68bf636d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c7b070eb5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query image (illustrate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tấm ảnh query (biểu diễn nhu cầu thông tin của người dùng)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(large) dataset of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tập ảnh (lớn)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Rank all images in the dataset according to how “similar” they are to the query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(fulfill the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collection of images that ranked most “similar” to the query image.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1cc7b070eb5_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c6e79a21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1c6e79a218b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cc7b070eb5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query image (illustrate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tấm ảnh query (biểu diễn nhu cầu thông tin của người dùng)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(large) dataset of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tập ảnh (lớn)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Rank all images in the dataset according to how “similar” they are to the query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(fulfill the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collection of images that ranked most “similar” to the query image.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1cc7b070eb5_1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c7ce791b0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query image (illustrate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tấm ảnh query (biểu diễn nhu cầu thông tin của người dùng)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(large) dataset of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tập ảnh (lớn)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Rank all images in the dataset according to how “similar” they are to the query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(fulfill the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collection of images that ranked most “similar” to the query image.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g1c7ce791b08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c68bf636d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1c68bf636db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cc5bfcd40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g1cc5bfcd405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cc5bfcd40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1cc5bfcd405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cc5bfcd40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1cc5bfcd405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b8e082c4e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g1b8e082c4e8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c70877a46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g1c70877a466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c6e79a21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1c6e79a218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c70877a46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query image (illustrate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tấm ảnh query (biểu diễn nhu cầu thông tin của người dùng)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(large) dataset of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tập ảnh (lớn)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Rank all images in the dataset according to how “similar” they are to the query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(fulfill the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collection of images that ranked most “similar” to the query image.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1c70877a466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1568a9ca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1c1568a9ca8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c2ac9598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query image (illustrate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tấm ảnh query (biểu diễn nhu cầu thông tin của người dùng)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(large) dataset of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tập ảnh (lớn)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Rank all images in the dataset according to how “similar” they are to the query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(fulfill the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collection of images that ranked most “similar” to the query image.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1c2ac959896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cb013e07f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cb013e07f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c70877a46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query image (illustrate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tấm ảnh query (biểu diễn nhu cầu thông tin của người dùng)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(large) dataset of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tập ảnh (lớn)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Rank all images in the dataset according to how “similar” they are to the query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(fulfill the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collection of images that ranked most “similar” to the query image.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1c70877a466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c70877a46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query image (illustrate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tấm ảnh query (biểu diễn nhu cầu thông tin của người dùng)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(large) dataset of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tập ảnh (lớn)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Rank all images in the dataset according to how “similar” they are to the query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(fulfill the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collection of images that ranked most “similar” to the query image.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g1c70877a466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c2ac9598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query image (illustrate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tấm ảnh query (biểu diễn nhu cầu thông tin của người dùng)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(large) dataset of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tập ảnh (lớn)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Rank all images in the dataset according to how “similar” they are to the query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(fulfill the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collection of images that ranked most “similar” to the query image.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1c2ac95989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ba0777ac8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Note xíu dịch lại tiếng việt</a:t>
            </a:r>
            <a:endParaRPr/>
          </a:p>
        </p:txBody>
      </p:sp>
      <p:sp>
        <p:nvSpPr>
          <p:cNvPr id="502" name="Google Shape;502;g1ba0777ac8e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124993eb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124993eb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1568a9ca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query image (illustrate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tấm ảnh query (biểu diễn nhu cầu thông tin của người dùng)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(large) dataset of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tập ảnh (lớn)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Rank all images in the dataset according to how “similar” they are to the query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(fulfill the user’s information need).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collection of images that ranked most “similar” to the query image.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1c1568a9ca8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cac2f016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1cac2f0168e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ac2f0168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1cac2f0168e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3466f63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1c3466f63e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1"/>
          <p:cNvSpPr txBox="1"/>
          <p:nvPr>
            <p:ph type="title"/>
          </p:nvPr>
        </p:nvSpPr>
        <p:spPr>
          <a:xfrm>
            <a:off x="786151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" name="Google Shape;11;p91"/>
          <p:cNvSpPr txBox="1"/>
          <p:nvPr>
            <p:ph idx="1" type="body"/>
          </p:nvPr>
        </p:nvSpPr>
        <p:spPr>
          <a:xfrm>
            <a:off x="786151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400"/>
              <a:buChar char="◎"/>
              <a:defRPr sz="18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8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8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/>
            </a:lvl9pPr>
          </a:lstStyle>
          <a:p/>
        </p:txBody>
      </p:sp>
      <p:sp>
        <p:nvSpPr>
          <p:cNvPr id="12" name="Google Shape;12;p91"/>
          <p:cNvSpPr txBox="1"/>
          <p:nvPr>
            <p:ph idx="12" type="sldNum"/>
          </p:nvPr>
        </p:nvSpPr>
        <p:spPr>
          <a:xfrm>
            <a:off x="84043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3">
  <p:cSld name="CUSTOM_6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1cc5bfcd405_0_141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571850">
            <a:off x="-2827020" y="2530946"/>
            <a:ext cx="5486399" cy="54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1cc5bfcd405_0_141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flipH="1" rot="-4771996">
            <a:off x="6519794" y="-1746499"/>
            <a:ext cx="4572004" cy="45720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cc5bfcd405_0_1415"/>
          <p:cNvSpPr txBox="1"/>
          <p:nvPr>
            <p:ph idx="1" type="subTitle"/>
          </p:nvPr>
        </p:nvSpPr>
        <p:spPr>
          <a:xfrm>
            <a:off x="720000" y="1133400"/>
            <a:ext cx="77040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6" name="Google Shape;76;g1cc5bfcd405_0_14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77" name="Google Shape;77;g1cc5bfcd405_0_1415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g1cc5bfcd405_0_14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" name="Google Shape;15;p9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9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9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9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3"/>
          <p:cNvSpPr txBox="1"/>
          <p:nvPr>
            <p:ph type="title"/>
          </p:nvPr>
        </p:nvSpPr>
        <p:spPr>
          <a:xfrm>
            <a:off x="786151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" name="Google Shape;21;p93"/>
          <p:cNvSpPr txBox="1"/>
          <p:nvPr>
            <p:ph idx="1" type="body"/>
          </p:nvPr>
        </p:nvSpPr>
        <p:spPr>
          <a:xfrm>
            <a:off x="786151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" name="Google Shape;22;p93"/>
          <p:cNvSpPr txBox="1"/>
          <p:nvPr>
            <p:ph idx="10" type="dt"/>
          </p:nvPr>
        </p:nvSpPr>
        <p:spPr>
          <a:xfrm>
            <a:off x="628651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93"/>
          <p:cNvSpPr txBox="1"/>
          <p:nvPr>
            <p:ph idx="11" type="ftr"/>
          </p:nvPr>
        </p:nvSpPr>
        <p:spPr>
          <a:xfrm>
            <a:off x="3028951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93"/>
          <p:cNvSpPr txBox="1"/>
          <p:nvPr>
            <p:ph idx="12" type="sldNum"/>
          </p:nvPr>
        </p:nvSpPr>
        <p:spPr>
          <a:xfrm>
            <a:off x="84043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4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9pPr>
          </a:lstStyle>
          <a:p/>
        </p:txBody>
      </p:sp>
      <p:sp>
        <p:nvSpPr>
          <p:cNvPr id="27" name="Google Shape;27;p94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94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94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94"/>
          <p:cNvSpPr/>
          <p:nvPr/>
        </p:nvSpPr>
        <p:spPr>
          <a:xfrm>
            <a:off x="8771303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4"/>
          <p:cNvSpPr/>
          <p:nvPr/>
        </p:nvSpPr>
        <p:spPr>
          <a:xfrm>
            <a:off x="2386267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4"/>
          <p:cNvSpPr/>
          <p:nvPr/>
        </p:nvSpPr>
        <p:spPr>
          <a:xfrm>
            <a:off x="479461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94"/>
          <p:cNvSpPr/>
          <p:nvPr/>
        </p:nvSpPr>
        <p:spPr>
          <a:xfrm>
            <a:off x="261541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94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94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4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4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4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4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4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4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5"/>
          <p:cNvSpPr txBox="1"/>
          <p:nvPr>
            <p:ph idx="12" type="sldNum"/>
          </p:nvPr>
        </p:nvSpPr>
        <p:spPr>
          <a:xfrm>
            <a:off x="84043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6"/>
          <p:cNvSpPr txBox="1"/>
          <p:nvPr>
            <p:ph type="title"/>
          </p:nvPr>
        </p:nvSpPr>
        <p:spPr>
          <a:xfrm>
            <a:off x="786151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96"/>
          <p:cNvSpPr txBox="1"/>
          <p:nvPr>
            <p:ph idx="1" type="body"/>
          </p:nvPr>
        </p:nvSpPr>
        <p:spPr>
          <a:xfrm>
            <a:off x="78613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Char char="◎"/>
              <a:defRPr sz="15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15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5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5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5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500"/>
            </a:lvl9pPr>
          </a:lstStyle>
          <a:p/>
        </p:txBody>
      </p:sp>
      <p:sp>
        <p:nvSpPr>
          <p:cNvPr id="47" name="Google Shape;47;p9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Char char="◎"/>
              <a:defRPr sz="15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15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5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5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5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500"/>
            </a:lvl9pPr>
          </a:lstStyle>
          <a:p/>
        </p:txBody>
      </p:sp>
      <p:sp>
        <p:nvSpPr>
          <p:cNvPr id="48" name="Google Shape;48;p96"/>
          <p:cNvSpPr txBox="1"/>
          <p:nvPr>
            <p:ph idx="12" type="sldNum"/>
          </p:nvPr>
        </p:nvSpPr>
        <p:spPr>
          <a:xfrm>
            <a:off x="84043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" name="Google Shape;51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" name="Google Shape;52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8"/>
          <p:cNvSpPr txBox="1"/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98"/>
          <p:cNvSpPr txBox="1"/>
          <p:nvPr>
            <p:ph idx="1" type="subTitle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98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117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8"/>
          <p:cNvSpPr/>
          <p:nvPr/>
        </p:nvSpPr>
        <p:spPr>
          <a:xfrm>
            <a:off x="7446650" y="3964738"/>
            <a:ext cx="1260600" cy="1260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7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8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117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8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117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98"/>
          <p:cNvPicPr preferRelativeResize="0"/>
          <p:nvPr/>
        </p:nvPicPr>
        <p:blipFill rotWithShape="1">
          <a:blip r:embed="rId2">
            <a:alphaModFix/>
          </a:blip>
          <a:srcRect b="19767" l="7338" r="4537" t="0"/>
          <a:stretch/>
        </p:blipFill>
        <p:spPr>
          <a:xfrm flipH="1" rot="-9134663">
            <a:off x="-1755148" y="3031026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8"/>
          <p:cNvPicPr preferRelativeResize="0"/>
          <p:nvPr/>
        </p:nvPicPr>
        <p:blipFill rotWithShape="1">
          <a:blip r:embed="rId2">
            <a:alphaModFix/>
          </a:blip>
          <a:srcRect b="19767" l="7338" r="4537" t="0"/>
          <a:stretch/>
        </p:blipFill>
        <p:spPr>
          <a:xfrm flipH="1" rot="2359540">
            <a:off x="6573591" y="-1878314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8"/>
          <p:cNvPicPr preferRelativeResize="0"/>
          <p:nvPr/>
        </p:nvPicPr>
        <p:blipFill rotWithShape="1">
          <a:blip r:embed="rId2">
            <a:alphaModFix/>
          </a:blip>
          <a:srcRect b="19767" l="7338" r="4537" t="0"/>
          <a:stretch/>
        </p:blipFill>
        <p:spPr>
          <a:xfrm flipH="1" rot="8099997">
            <a:off x="906367" y="-2284251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8"/>
          <p:cNvPicPr preferRelativeResize="0"/>
          <p:nvPr/>
        </p:nvPicPr>
        <p:blipFill rotWithShape="1">
          <a:blip r:embed="rId2">
            <a:alphaModFix/>
          </a:blip>
          <a:srcRect b="19767" l="7338" r="4537" t="0"/>
          <a:stretch/>
        </p:blipFill>
        <p:spPr>
          <a:xfrm flipH="1" rot="7200074">
            <a:off x="6735534" y="2930973"/>
            <a:ext cx="4276576" cy="295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8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117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cc5bfcd405_0_72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6597448" y="2686323"/>
            <a:ext cx="5463752" cy="546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1cc5bfcd405_0_72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10411532">
            <a:off x="-2507627" y="-3574252"/>
            <a:ext cx="5463752" cy="54637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cc5bfcd405_0_7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70" name="Google Shape;70;g1cc5bfcd405_0_721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g1cc5bfcd405_0_7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0"/>
          <p:cNvSpPr txBox="1"/>
          <p:nvPr>
            <p:ph type="title"/>
          </p:nvPr>
        </p:nvSpPr>
        <p:spPr>
          <a:xfrm>
            <a:off x="786151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90"/>
          <p:cNvSpPr txBox="1"/>
          <p:nvPr>
            <p:ph idx="1" type="body"/>
          </p:nvPr>
        </p:nvSpPr>
        <p:spPr>
          <a:xfrm>
            <a:off x="786151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90"/>
          <p:cNvSpPr txBox="1"/>
          <p:nvPr>
            <p:ph idx="12" type="sldNum"/>
          </p:nvPr>
        </p:nvSpPr>
        <p:spPr>
          <a:xfrm>
            <a:off x="84043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50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youtube.com/watch?v=6nLnUAw23u4" TargetMode="External"/><Relationship Id="rId4" Type="http://schemas.openxmlformats.org/officeDocument/2006/relationships/hyperlink" Target="https://www.youtube.com/watch?v=61pUX7_LKZg" TargetMode="External"/><Relationship Id="rId5" Type="http://schemas.openxmlformats.org/officeDocument/2006/relationships/hyperlink" Target="https://www.youtube.com/watch?v=bgqVqZHL-_I" TargetMode="External"/><Relationship Id="rId6" Type="http://schemas.openxmlformats.org/officeDocument/2006/relationships/hyperlink" Target="https://www.robots.ox.ac.uk/~vgg/data/oxbuildings/" TargetMode="External"/><Relationship Id="rId7" Type="http://schemas.openxmlformats.org/officeDocument/2006/relationships/hyperlink" Target="http://dx.doi.org/10.1109/CVPR.2007.383172" TargetMode="External"/><Relationship Id="rId8" Type="http://schemas.openxmlformats.org/officeDocument/2006/relationships/hyperlink" Target="https://doi.org/10.48550/arXiv.2101.11282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>
            <p:ph idx="4294967295" type="ctrTitle"/>
          </p:nvPr>
        </p:nvSpPr>
        <p:spPr>
          <a:xfrm>
            <a:off x="311700" y="1628550"/>
            <a:ext cx="8520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000">
                <a:latin typeface="Roboto Slab SemiBold"/>
                <a:ea typeface="Roboto Slab SemiBold"/>
                <a:cs typeface="Roboto Slab SemiBold"/>
                <a:sym typeface="Roboto Slab SemiBold"/>
              </a:rPr>
              <a:t>SENTIMENT ANALYSIS OF LODGING SERVICE REVIEW</a:t>
            </a:r>
            <a:endParaRPr b="0" i="0" sz="4000" u="none" cap="none" strike="noStrike">
              <a:solidFill>
                <a:schemeClr val="accent1"/>
              </a:solidFill>
              <a:latin typeface="Roboto Slab SemiBold"/>
              <a:ea typeface="Roboto Slab SemiBold"/>
              <a:cs typeface="Roboto Slab SemiBold"/>
              <a:sym typeface="Roboto Slab SemiBold"/>
            </a:endParaRPr>
          </a:p>
        </p:txBody>
      </p:sp>
      <p:sp>
        <p:nvSpPr>
          <p:cNvPr id="84" name="Google Shape;84;p1"/>
          <p:cNvSpPr txBox="1"/>
          <p:nvPr>
            <p:ph idx="4294967295" type="subTitle"/>
          </p:nvPr>
        </p:nvSpPr>
        <p:spPr>
          <a:xfrm>
            <a:off x="2947050" y="3329100"/>
            <a:ext cx="32499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75"/>
              <a:buFont typeface="Source Sans Pro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Giảng viên bộ môn: </a:t>
            </a: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Nguyễn Trọng Chỉnh</a:t>
            </a:r>
            <a:endParaRPr b="0" i="0" sz="12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75"/>
              <a:buFont typeface="Source Sans Pro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Nhóm thực hiện</a:t>
            </a:r>
            <a:endParaRPr b="0" i="0" sz="12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75"/>
              <a:buFont typeface="Source Sans Pro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      </a:t>
            </a: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Cao Tuấn Anh    </a:t>
            </a:r>
            <a:r>
              <a:rPr lang="en" sz="1200">
                <a:solidFill>
                  <a:srgbClr val="3D4248"/>
                </a:solidFill>
                <a:latin typeface="Roboto Slab"/>
                <a:ea typeface="Roboto Slab"/>
                <a:cs typeface="Roboto Slab"/>
                <a:sym typeface="Roboto Slab"/>
              </a:rPr>
              <a:t>19520008</a:t>
            </a:r>
            <a:endParaRPr b="0" i="0" sz="12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75"/>
              <a:buFont typeface="Source Sans Pro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Nguyễn Gia Thống    </a:t>
            </a:r>
            <a:r>
              <a:rPr b="0" i="0" lang="en" sz="1200" u="none" cap="none" strike="noStrike">
                <a:solidFill>
                  <a:srgbClr val="3D4248"/>
                </a:solidFill>
                <a:latin typeface="Roboto Slab"/>
                <a:ea typeface="Roboto Slab"/>
                <a:cs typeface="Roboto Slab"/>
                <a:sym typeface="Roboto Slab"/>
              </a:rPr>
              <a:t>19520993</a:t>
            </a:r>
            <a:endParaRPr b="0" i="0" sz="12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C:\Users\tiendv\Desktop\Logo_UIT_Web.png"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630" y="403653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2305650" y="465600"/>
            <a:ext cx="453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CS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221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.N11.KHCL </a:t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XỬ LÝ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NGÔN NGỮ TỰ NHIÊN</a:t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cc5bfcd405_0_2020"/>
          <p:cNvSpPr txBox="1"/>
          <p:nvPr/>
        </p:nvSpPr>
        <p:spPr>
          <a:xfrm>
            <a:off x="585225" y="1050200"/>
            <a:ext cx="77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T</a:t>
            </a: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hống kê phân bố dữ liệu với các class sentiment 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Google Shape;162;g1cc5bfcd405_0_2020"/>
          <p:cNvSpPr txBox="1"/>
          <p:nvPr>
            <p:ph type="title"/>
          </p:nvPr>
        </p:nvSpPr>
        <p:spPr>
          <a:xfrm>
            <a:off x="585216" y="502920"/>
            <a:ext cx="739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</a:t>
            </a:r>
            <a:r>
              <a:rPr lang="en"/>
              <a:t>xploratory Data Analysis</a:t>
            </a:r>
            <a:endParaRPr/>
          </a:p>
        </p:txBody>
      </p:sp>
      <p:sp>
        <p:nvSpPr>
          <p:cNvPr id="163" name="Google Shape;163;g1cc5bfcd405_0_2020"/>
          <p:cNvSpPr txBox="1"/>
          <p:nvPr/>
        </p:nvSpPr>
        <p:spPr>
          <a:xfrm>
            <a:off x="3547800" y="30971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4" name="Google Shape;164;g1cc5bfcd405_0_2020"/>
          <p:cNvPicPr preferRelativeResize="0"/>
          <p:nvPr/>
        </p:nvPicPr>
        <p:blipFill rotWithShape="1">
          <a:blip r:embed="rId3">
            <a:alphaModFix/>
          </a:blip>
          <a:srcRect b="0" l="0" r="3063" t="2629"/>
          <a:stretch/>
        </p:blipFill>
        <p:spPr>
          <a:xfrm>
            <a:off x="622600" y="2571750"/>
            <a:ext cx="8203601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cc5bfcd405_0_2020"/>
          <p:cNvPicPr preferRelativeResize="0"/>
          <p:nvPr/>
        </p:nvPicPr>
        <p:blipFill rotWithShape="1">
          <a:blip r:embed="rId4">
            <a:alphaModFix/>
          </a:blip>
          <a:srcRect b="6976" l="4652" r="0" t="0"/>
          <a:stretch/>
        </p:blipFill>
        <p:spPr>
          <a:xfrm>
            <a:off x="5189225" y="787400"/>
            <a:ext cx="2747000" cy="17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cc7b070eb5_1_36"/>
          <p:cNvPicPr preferRelativeResize="0"/>
          <p:nvPr/>
        </p:nvPicPr>
        <p:blipFill rotWithShape="1">
          <a:blip r:embed="rId3">
            <a:alphaModFix/>
          </a:blip>
          <a:srcRect b="7373" l="5329" r="0" t="0"/>
          <a:stretch/>
        </p:blipFill>
        <p:spPr>
          <a:xfrm>
            <a:off x="5217775" y="787400"/>
            <a:ext cx="2689908" cy="17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cc7b070eb5_1_36"/>
          <p:cNvSpPr txBox="1"/>
          <p:nvPr/>
        </p:nvSpPr>
        <p:spPr>
          <a:xfrm>
            <a:off x="585225" y="1050200"/>
            <a:ext cx="77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Thống kê phân bố tập dữ liệu test gồm </a:t>
            </a: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242 câu review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2" name="Google Shape;172;g1cc7b070eb5_1_36"/>
          <p:cNvSpPr txBox="1"/>
          <p:nvPr>
            <p:ph type="title"/>
          </p:nvPr>
        </p:nvSpPr>
        <p:spPr>
          <a:xfrm>
            <a:off x="585216" y="502920"/>
            <a:ext cx="739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6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73" name="Google Shape;173;g1cc7b070eb5_1_36"/>
          <p:cNvSpPr txBox="1"/>
          <p:nvPr/>
        </p:nvSpPr>
        <p:spPr>
          <a:xfrm>
            <a:off x="3547800" y="30971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74" name="Google Shape;174;g1cc7b070eb5_1_36"/>
          <p:cNvGrpSpPr/>
          <p:nvPr/>
        </p:nvGrpSpPr>
        <p:grpSpPr>
          <a:xfrm>
            <a:off x="585250" y="2647976"/>
            <a:ext cx="7758697" cy="2364300"/>
            <a:chOff x="597077" y="2636574"/>
            <a:chExt cx="5961808" cy="1677642"/>
          </a:xfrm>
        </p:grpSpPr>
        <p:pic>
          <p:nvPicPr>
            <p:cNvPr id="175" name="Google Shape;175;g1cc7b070eb5_1_36"/>
            <p:cNvPicPr preferRelativeResize="0"/>
            <p:nvPr/>
          </p:nvPicPr>
          <p:blipFill rotWithShape="1">
            <a:blip r:embed="rId4">
              <a:alphaModFix/>
            </a:blip>
            <a:srcRect b="38912" l="0" r="13103" t="6388"/>
            <a:stretch/>
          </p:blipFill>
          <p:spPr>
            <a:xfrm>
              <a:off x="597077" y="2636574"/>
              <a:ext cx="5551386" cy="1677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g1cc7b070eb5_1_36"/>
            <p:cNvPicPr preferRelativeResize="0"/>
            <p:nvPr/>
          </p:nvPicPr>
          <p:blipFill rotWithShape="1">
            <a:blip r:embed="rId4">
              <a:alphaModFix/>
            </a:blip>
            <a:srcRect b="38912" l="93575" r="0" t="6388"/>
            <a:stretch/>
          </p:blipFill>
          <p:spPr>
            <a:xfrm>
              <a:off x="6148464" y="2636574"/>
              <a:ext cx="410421" cy="16776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1cc7b070eb5_1_18"/>
          <p:cNvPicPr preferRelativeResize="0"/>
          <p:nvPr/>
        </p:nvPicPr>
        <p:blipFill rotWithShape="1">
          <a:blip r:embed="rId3">
            <a:alphaModFix/>
          </a:blip>
          <a:srcRect b="3040" l="2524" r="0" t="3124"/>
          <a:stretch/>
        </p:blipFill>
        <p:spPr>
          <a:xfrm>
            <a:off x="4807188" y="2590487"/>
            <a:ext cx="3511076" cy="23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cc7b070eb5_1_18"/>
          <p:cNvSpPr txBox="1"/>
          <p:nvPr/>
        </p:nvSpPr>
        <p:spPr>
          <a:xfrm>
            <a:off x="585225" y="1050200"/>
            <a:ext cx="7758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Phân tích</a:t>
            </a: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 dataset: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Phân bố độ dài câu của độ dài câu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feature engineer: phân bố độ dài câu và sentiment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3" name="Google Shape;183;g1cc7b070eb5_1_18"/>
          <p:cNvSpPr txBox="1"/>
          <p:nvPr>
            <p:ph type="title"/>
          </p:nvPr>
        </p:nvSpPr>
        <p:spPr>
          <a:xfrm>
            <a:off x="585216" y="502920"/>
            <a:ext cx="739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6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84" name="Google Shape;184;g1cc7b070eb5_1_18"/>
          <p:cNvPicPr preferRelativeResize="0"/>
          <p:nvPr/>
        </p:nvPicPr>
        <p:blipFill rotWithShape="1">
          <a:blip r:embed="rId4">
            <a:alphaModFix/>
          </a:blip>
          <a:srcRect b="6672" l="0" r="0" t="0"/>
          <a:stretch/>
        </p:blipFill>
        <p:spPr>
          <a:xfrm>
            <a:off x="5204388" y="787400"/>
            <a:ext cx="2716667" cy="17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cc7b070eb5_1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225" y="3087643"/>
            <a:ext cx="2329925" cy="114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cc7b070eb5_1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3225" y="2716876"/>
            <a:ext cx="1869179" cy="40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cc7b070eb5_1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975" y="4379250"/>
            <a:ext cx="25831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cc7b070eb5_1_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3225" y="2084600"/>
            <a:ext cx="1440266" cy="5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cc5bfcd405_0_8"/>
          <p:cNvSpPr txBox="1"/>
          <p:nvPr/>
        </p:nvSpPr>
        <p:spPr>
          <a:xfrm>
            <a:off x="585225" y="1050200"/>
            <a:ext cx="82506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Nhận định 1</a:t>
            </a: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: Dataset gồm những review dài và phức tạp (Avg &gt; 30 words trên cả 5 class sentiment, nhiều outlier)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→ Thử nghiệm với các phương pháp tách từ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Nhận định 2: Dataset không cân bằng dữ liệu  và không lớn (&lt; 800 samples) 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→ Thử nghiệm data augmentation using POS tagging for guided masking language model with PhoBERT 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4" name="Google Shape;194;g1cc5bfcd405_0_8"/>
          <p:cNvSpPr txBox="1"/>
          <p:nvPr>
            <p:ph type="title"/>
          </p:nvPr>
        </p:nvSpPr>
        <p:spPr>
          <a:xfrm>
            <a:off x="585216" y="502920"/>
            <a:ext cx="739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Experiment Objectives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cb013e07fa_0_12"/>
          <p:cNvSpPr txBox="1"/>
          <p:nvPr>
            <p:ph type="ctrTitle"/>
          </p:nvPr>
        </p:nvSpPr>
        <p:spPr>
          <a:xfrm>
            <a:off x="731250" y="2016000"/>
            <a:ext cx="76815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3</a:t>
            </a:r>
            <a:r>
              <a:rPr b="1" lang="en" sz="3500"/>
              <a:t>. Data Preprocessing</a:t>
            </a:r>
            <a:endParaRPr b="1" sz="3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ce4ac7678f_1_6"/>
          <p:cNvSpPr txBox="1"/>
          <p:nvPr>
            <p:ph idx="1" type="body"/>
          </p:nvPr>
        </p:nvSpPr>
        <p:spPr>
          <a:xfrm>
            <a:off x="588975" y="1795050"/>
            <a:ext cx="2901000" cy="18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Các bước xử lý: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Roboto Slab"/>
              <a:buChar char="●"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Chuyển về chữ viết thường.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Char char="●"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Sửa các từ viết tắt.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Char char="●"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Xóa các ký tự đặc biệt.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Char char="●"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Loại bỏ stopword.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Char char="●"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Loại bỏ emoji.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5" name="Google Shape;205;g1ce4ac7678f_1_6"/>
          <p:cNvSpPr txBox="1"/>
          <p:nvPr>
            <p:ph idx="4294967295" type="title"/>
          </p:nvPr>
        </p:nvSpPr>
        <p:spPr>
          <a:xfrm>
            <a:off x="588975" y="502920"/>
            <a:ext cx="7704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Làm sạch dữ liệu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e4ac7678f_1_71"/>
          <p:cNvSpPr txBox="1"/>
          <p:nvPr>
            <p:ph idx="1" type="body"/>
          </p:nvPr>
        </p:nvSpPr>
        <p:spPr>
          <a:xfrm>
            <a:off x="786150" y="1261700"/>
            <a:ext cx="75717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Sửa các từ viết tắt: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11" name="Google Shape;211;g1ce4ac7678f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87700"/>
            <a:ext cx="72791" cy="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ce4ac7678f_1_71"/>
          <p:cNvSpPr/>
          <p:nvPr/>
        </p:nvSpPr>
        <p:spPr>
          <a:xfrm flipH="1" rot="-5400000">
            <a:off x="4577113" y="2533450"/>
            <a:ext cx="1626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ce4ac7678f_1_71"/>
          <p:cNvSpPr txBox="1"/>
          <p:nvPr>
            <p:ph idx="4294967295" type="title"/>
          </p:nvPr>
        </p:nvSpPr>
        <p:spPr>
          <a:xfrm>
            <a:off x="585216" y="502920"/>
            <a:ext cx="7704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Làm sạch dữ liệu</a:t>
            </a:r>
            <a:endParaRPr/>
          </a:p>
        </p:txBody>
      </p:sp>
      <p:pic>
        <p:nvPicPr>
          <p:cNvPr id="214" name="Google Shape;214;g1ce4ac7678f_1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16" y="1894475"/>
            <a:ext cx="81248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ce4ac7678f_1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416" y="2944800"/>
            <a:ext cx="78200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e4ac7678f_1_39"/>
          <p:cNvSpPr txBox="1"/>
          <p:nvPr>
            <p:ph idx="1" type="body"/>
          </p:nvPr>
        </p:nvSpPr>
        <p:spPr>
          <a:xfrm>
            <a:off x="786150" y="1261700"/>
            <a:ext cx="75717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Xóa các ký tự đặc biệt: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21" name="Google Shape;221;g1ce4ac7678f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87700"/>
            <a:ext cx="72791" cy="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ce4ac7678f_1_39"/>
          <p:cNvSpPr/>
          <p:nvPr/>
        </p:nvSpPr>
        <p:spPr>
          <a:xfrm flipH="1" rot="-5400000">
            <a:off x="4577113" y="2533450"/>
            <a:ext cx="1626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ce4ac7678f_1_39"/>
          <p:cNvSpPr txBox="1"/>
          <p:nvPr>
            <p:ph idx="4294967295" type="title"/>
          </p:nvPr>
        </p:nvSpPr>
        <p:spPr>
          <a:xfrm>
            <a:off x="585216" y="502920"/>
            <a:ext cx="7704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Làm sạch dữ liệu</a:t>
            </a:r>
            <a:endParaRPr/>
          </a:p>
        </p:txBody>
      </p:sp>
      <p:pic>
        <p:nvPicPr>
          <p:cNvPr id="224" name="Google Shape;224;g1ce4ac7678f_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03" y="1880188"/>
            <a:ext cx="85820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ce4ac7678f_1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291" y="3092438"/>
            <a:ext cx="581025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c7b070eb5_1_192"/>
          <p:cNvSpPr txBox="1"/>
          <p:nvPr>
            <p:ph idx="1" type="body"/>
          </p:nvPr>
        </p:nvSpPr>
        <p:spPr>
          <a:xfrm>
            <a:off x="786150" y="1261700"/>
            <a:ext cx="75717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Loại bỏ stopword: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31" name="Google Shape;231;g1cc7b070eb5_1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87700"/>
            <a:ext cx="72791" cy="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cc7b070eb5_1_192"/>
          <p:cNvSpPr/>
          <p:nvPr/>
        </p:nvSpPr>
        <p:spPr>
          <a:xfrm flipH="1" rot="-5400000">
            <a:off x="4577113" y="2533450"/>
            <a:ext cx="1626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cc7b070eb5_1_192"/>
          <p:cNvSpPr txBox="1"/>
          <p:nvPr>
            <p:ph idx="4294967295" type="title"/>
          </p:nvPr>
        </p:nvSpPr>
        <p:spPr>
          <a:xfrm>
            <a:off x="585216" y="502920"/>
            <a:ext cx="7704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Làm sạch dữ liệu</a:t>
            </a:r>
            <a:endParaRPr/>
          </a:p>
        </p:txBody>
      </p:sp>
      <p:pic>
        <p:nvPicPr>
          <p:cNvPr id="234" name="Google Shape;234;g1cc7b070eb5_1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25" y="1746575"/>
            <a:ext cx="8839200" cy="47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cc7b070eb5_1_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9950" y="3010725"/>
            <a:ext cx="5876925" cy="4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cc7b070eb5_1_209"/>
          <p:cNvSpPr txBox="1"/>
          <p:nvPr>
            <p:ph idx="1" type="body"/>
          </p:nvPr>
        </p:nvSpPr>
        <p:spPr>
          <a:xfrm>
            <a:off x="786150" y="1261700"/>
            <a:ext cx="75717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Loại bỏ emoji: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41" name="Google Shape;241;g1cc7b070eb5_1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87700"/>
            <a:ext cx="72791" cy="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cc7b070eb5_1_209"/>
          <p:cNvSpPr/>
          <p:nvPr/>
        </p:nvSpPr>
        <p:spPr>
          <a:xfrm flipH="1" rot="-5400000">
            <a:off x="4577113" y="2533450"/>
            <a:ext cx="1626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cc7b070eb5_1_209"/>
          <p:cNvSpPr txBox="1"/>
          <p:nvPr>
            <p:ph idx="4294967295" type="title"/>
          </p:nvPr>
        </p:nvSpPr>
        <p:spPr>
          <a:xfrm>
            <a:off x="585216" y="502920"/>
            <a:ext cx="7704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Làm sạch dữ liệu</a:t>
            </a:r>
            <a:endParaRPr/>
          </a:p>
        </p:txBody>
      </p:sp>
      <p:pic>
        <p:nvPicPr>
          <p:cNvPr id="244" name="Google Shape;244;g1cc7b070eb5_1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600" y="1890500"/>
            <a:ext cx="53816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cc7b070eb5_1_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7613" y="2844000"/>
            <a:ext cx="53816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beb81ec457_0_0"/>
          <p:cNvSpPr txBox="1"/>
          <p:nvPr/>
        </p:nvSpPr>
        <p:spPr>
          <a:xfrm>
            <a:off x="589616" y="557608"/>
            <a:ext cx="285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TABLE OF CONTENTS</a:t>
            </a:r>
            <a:endParaRPr b="0" i="0" sz="2000" u="none" cap="none" strike="noStrike">
              <a:solidFill>
                <a:schemeClr val="accent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sp>
        <p:nvSpPr>
          <p:cNvPr id="92" name="Google Shape;92;g1beb81ec457_0_0"/>
          <p:cNvSpPr txBox="1"/>
          <p:nvPr/>
        </p:nvSpPr>
        <p:spPr>
          <a:xfrm>
            <a:off x="2253150" y="1850300"/>
            <a:ext cx="57372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Slab"/>
              <a:buAutoNum type="arabicPeriod"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Bài toán Sentiment Analysis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AutoNum type="arabicPeriod"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Dataset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AutoNum type="arabicPeriod"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Data Preprocessing 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AutoNum type="arabicPeriod"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Word Segmentation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AutoNum type="arabicPeriod"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Data Augmentation (phoBERT MLM guided by POS tag)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AutoNum type="arabicPeriod"/>
            </a:pPr>
            <a:r>
              <a:rPr lang="en" sz="1300">
                <a:latin typeface="Roboto Slab"/>
                <a:ea typeface="Roboto Slab"/>
                <a:cs typeface="Roboto Slab"/>
                <a:sym typeface="Roboto Slab"/>
              </a:rPr>
              <a:t>Kết quả thực nghiệm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ac2f0168e_0_0"/>
          <p:cNvSpPr txBox="1"/>
          <p:nvPr>
            <p:ph idx="4294967295" type="ctrTitle"/>
          </p:nvPr>
        </p:nvSpPr>
        <p:spPr>
          <a:xfrm>
            <a:off x="50" y="2204250"/>
            <a:ext cx="91440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1" lang="en" sz="3500"/>
              <a:t>4. Word Segmentation</a:t>
            </a:r>
            <a:endParaRPr b="1" sz="3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ac2f0168e_0_4"/>
          <p:cNvSpPr txBox="1"/>
          <p:nvPr>
            <p:ph type="title"/>
          </p:nvPr>
        </p:nvSpPr>
        <p:spPr>
          <a:xfrm>
            <a:off x="786151" y="5530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Word Segmentation</a:t>
            </a:r>
            <a:endParaRPr sz="4000"/>
          </a:p>
        </p:txBody>
      </p:sp>
      <p:sp>
        <p:nvSpPr>
          <p:cNvPr id="256" name="Google Shape;256;g1cac2f0168e_0_4"/>
          <p:cNvSpPr txBox="1"/>
          <p:nvPr>
            <p:ph idx="1" type="body"/>
          </p:nvPr>
        </p:nvSpPr>
        <p:spPr>
          <a:xfrm>
            <a:off x="1717650" y="1824900"/>
            <a:ext cx="5776500" cy="14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Nhóm thử nghiệm trên 3 phương pháp: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Roboto Slab"/>
              <a:buChar char="●"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Tách từ bằng thuật toán Longest Matching.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 Slab"/>
              <a:buChar char="●"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Tách từ sử dụng thư viện VNCoreNLP.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 Slab"/>
              <a:buChar char="●"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Tách từ sử dụng thư viện Underthesea.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ac2f0168e_0_9"/>
          <p:cNvSpPr txBox="1"/>
          <p:nvPr>
            <p:ph type="title"/>
          </p:nvPr>
        </p:nvSpPr>
        <p:spPr>
          <a:xfrm>
            <a:off x="0" y="297900"/>
            <a:ext cx="9144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Thu nhập dữ liệu</a:t>
            </a:r>
            <a:endParaRPr sz="2500"/>
          </a:p>
        </p:txBody>
      </p:sp>
      <p:sp>
        <p:nvSpPr>
          <p:cNvPr id="262" name="Google Shape;262;g1cac2f0168e_0_9"/>
          <p:cNvSpPr txBox="1"/>
          <p:nvPr>
            <p:ph idx="1" type="body"/>
          </p:nvPr>
        </p:nvSpPr>
        <p:spPr>
          <a:xfrm>
            <a:off x="786150" y="1255075"/>
            <a:ext cx="757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Roboto Slab"/>
              <a:buChar char="●"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Bộ dữ liệu gồm 50 câu.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 Slab"/>
              <a:buChar char="●"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Câu có số từ nhiều nhất: 28.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700">
                <a:latin typeface="Roboto Slab"/>
                <a:ea typeface="Roboto Slab"/>
                <a:cs typeface="Roboto Slab"/>
                <a:sym typeface="Roboto Slab"/>
              </a:rPr>
              <a:t>“Vị trí nhà khách thuận lợi rất gần biển nên buổi sáng sớm bạn có thể đi bộ ra biển tập thể dục và tắm biển thoải mái.”</a:t>
            </a:r>
            <a:endParaRPr i="1"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Roboto Slab"/>
              <a:buChar char="●"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Câu có số từ ít nhât: 8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700">
                <a:latin typeface="Roboto Slab"/>
                <a:ea typeface="Roboto Slab"/>
                <a:cs typeface="Roboto Slab"/>
                <a:sym typeface="Roboto Slab"/>
              </a:rPr>
              <a:t>“ Giao xe nhanh chóng, thủ tục đơn giản.”</a:t>
            </a:r>
            <a:endParaRPr i="1" sz="17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cac2f0168e_0_14"/>
          <p:cNvSpPr txBox="1"/>
          <p:nvPr>
            <p:ph type="title"/>
          </p:nvPr>
        </p:nvSpPr>
        <p:spPr>
          <a:xfrm>
            <a:off x="0" y="308125"/>
            <a:ext cx="9144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Tách từ thủ công</a:t>
            </a:r>
            <a:endParaRPr sz="2500"/>
          </a:p>
        </p:txBody>
      </p:sp>
      <p:sp>
        <p:nvSpPr>
          <p:cNvPr id="268" name="Google Shape;268;g1cac2f0168e_0_14"/>
          <p:cNvSpPr txBox="1"/>
          <p:nvPr>
            <p:ph idx="1" type="body"/>
          </p:nvPr>
        </p:nvSpPr>
        <p:spPr>
          <a:xfrm>
            <a:off x="786150" y="1010725"/>
            <a:ext cx="75717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Sử dụng bộ từ điển tiếng Việt của thư viện VLSP.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Lần lượt thực hiện tra các từ, nếu là từ ghép sẽ để dấu ‘_’ giữa các từ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9" name="Google Shape;269;g1cac2f0168e_0_14"/>
          <p:cNvSpPr txBox="1"/>
          <p:nvPr/>
        </p:nvSpPr>
        <p:spPr>
          <a:xfrm>
            <a:off x="0" y="18268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Đồ ăn hải sản tươi ngon , các món canh nấu rất tuyệt.                      Đồ_ăn hải_sản tươi ngon , các món canh nấu rất tuyệt .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70" name="Google Shape;270;g1cac2f0168e_0_14"/>
          <p:cNvCxnSpPr/>
          <p:nvPr/>
        </p:nvCxnSpPr>
        <p:spPr>
          <a:xfrm>
            <a:off x="4041300" y="2026975"/>
            <a:ext cx="66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1" name="Google Shape;271;g1cac2f0168e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496" y="2227075"/>
            <a:ext cx="7116564" cy="25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cc7b070eb5_0_24"/>
          <p:cNvSpPr txBox="1"/>
          <p:nvPr>
            <p:ph idx="1" type="body"/>
          </p:nvPr>
        </p:nvSpPr>
        <p:spPr>
          <a:xfrm>
            <a:off x="786150" y="1261700"/>
            <a:ext cx="75717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Các từ nhập nhằng: đồ ăn, thoáng mát, người dân, xin phép,... 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7" name="Google Shape;277;g1cc7b070eb5_0_24"/>
          <p:cNvSpPr txBox="1"/>
          <p:nvPr>
            <p:ph type="title"/>
          </p:nvPr>
        </p:nvSpPr>
        <p:spPr>
          <a:xfrm>
            <a:off x="0" y="436100"/>
            <a:ext cx="9144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Tách từ thủ công</a:t>
            </a:r>
            <a:endParaRPr sz="2500"/>
          </a:p>
        </p:txBody>
      </p:sp>
      <p:pic>
        <p:nvPicPr>
          <p:cNvPr id="278" name="Google Shape;278;g1cc7b070eb5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488" y="2198299"/>
            <a:ext cx="5849025" cy="16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ac2f0168e_0_22"/>
          <p:cNvSpPr txBox="1"/>
          <p:nvPr>
            <p:ph idx="1" type="body"/>
          </p:nvPr>
        </p:nvSpPr>
        <p:spPr>
          <a:xfrm>
            <a:off x="786150" y="1050925"/>
            <a:ext cx="7571700" cy="17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Ý tưởng của thuật toán</a:t>
            </a: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sẽ xét các tiếng từ trái sang phải, các tiếng đầu tiên dài nhất nếu có trong từ điển trên sẽ được tách thành một từ.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Ví dụ: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	“</a:t>
            </a:r>
            <a:r>
              <a:rPr i="1" lang="en" sz="1700">
                <a:latin typeface="Roboto Slab"/>
                <a:ea typeface="Roboto Slab"/>
                <a:cs typeface="Roboto Slab"/>
                <a:sym typeface="Roboto Slab"/>
              </a:rPr>
              <a:t>Giao xe nhanh_chóng, thủ_tục đơn_giản.”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4" name="Google Shape;284;g1cac2f0168e_0_22"/>
          <p:cNvSpPr txBox="1"/>
          <p:nvPr>
            <p:ph type="title"/>
          </p:nvPr>
        </p:nvSpPr>
        <p:spPr>
          <a:xfrm>
            <a:off x="0" y="308125"/>
            <a:ext cx="9144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Tách từ bằng thuật toán Longest Matching</a:t>
            </a:r>
            <a:endParaRPr sz="2500"/>
          </a:p>
        </p:txBody>
      </p:sp>
      <p:pic>
        <p:nvPicPr>
          <p:cNvPr id="285" name="Google Shape;285;g1cac2f0168e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900" y="2689300"/>
            <a:ext cx="3244205" cy="24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cac2f0168e_0_27"/>
          <p:cNvSpPr txBox="1"/>
          <p:nvPr>
            <p:ph type="title"/>
          </p:nvPr>
        </p:nvSpPr>
        <p:spPr>
          <a:xfrm>
            <a:off x="0" y="308125"/>
            <a:ext cx="9144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Tách từ bằng thuật toán Longest Matching</a:t>
            </a:r>
            <a:endParaRPr sz="2500"/>
          </a:p>
        </p:txBody>
      </p:sp>
      <p:pic>
        <p:nvPicPr>
          <p:cNvPr id="291" name="Google Shape;291;g1cac2f0168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0138"/>
            <a:ext cx="6939649" cy="10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cac2f0168e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452" y="658263"/>
            <a:ext cx="762900" cy="382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g1cac2f0168e_0_27"/>
          <p:cNvCxnSpPr/>
          <p:nvPr/>
        </p:nvCxnSpPr>
        <p:spPr>
          <a:xfrm>
            <a:off x="7170400" y="2571763"/>
            <a:ext cx="56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cac2f0168e_0_34"/>
          <p:cNvSpPr txBox="1"/>
          <p:nvPr>
            <p:ph type="title"/>
          </p:nvPr>
        </p:nvSpPr>
        <p:spPr>
          <a:xfrm>
            <a:off x="0" y="308125"/>
            <a:ext cx="9144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Tách từ bằng thuật toán Longest Matching</a:t>
            </a:r>
            <a:endParaRPr sz="2500"/>
          </a:p>
        </p:txBody>
      </p:sp>
      <p:sp>
        <p:nvSpPr>
          <p:cNvPr id="299" name="Google Shape;299;g1cac2f0168e_0_34"/>
          <p:cNvSpPr txBox="1"/>
          <p:nvPr/>
        </p:nvSpPr>
        <p:spPr>
          <a:xfrm>
            <a:off x="898075" y="1265475"/>
            <a:ext cx="7347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 u="sng">
                <a:latin typeface="Roboto Slab"/>
                <a:ea typeface="Roboto Slab"/>
                <a:cs typeface="Roboto Slab"/>
                <a:sym typeface="Roboto Slab"/>
              </a:rPr>
              <a:t>• Ưu điểm: </a:t>
            </a:r>
            <a:endParaRPr i="1" sz="1700" u="sng"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– Cài đặt đơn giản.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– Không yêu cầu dữ liệu huấn luyện.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 u="sng">
                <a:latin typeface="Roboto Slab"/>
                <a:ea typeface="Roboto Slab"/>
                <a:cs typeface="Roboto Slab"/>
                <a:sym typeface="Roboto Slab"/>
              </a:rPr>
              <a:t>• Nhược điểm: </a:t>
            </a:r>
            <a:endParaRPr i="1" sz="1700" u="sng"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– Phụ thuộc vào từ điển.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– Chưa giải quyết được vấn đề nhập nhằng.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ac2f0168e_0_39"/>
          <p:cNvSpPr txBox="1"/>
          <p:nvPr>
            <p:ph idx="1" type="body"/>
          </p:nvPr>
        </p:nvSpPr>
        <p:spPr>
          <a:xfrm>
            <a:off x="786150" y="1076700"/>
            <a:ext cx="7571700" cy="29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Slab"/>
              <a:buChar char="●"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Vietnamese Natural Language Processing Toolkit (</a:t>
            </a:r>
            <a:r>
              <a:rPr i="1"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VnCoreNLP</a:t>
            </a: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) là một tool dùng để hỗ trợ xử lý ngôn ngữ tự nhiên nhanh và chính xác dành cho tiếng Việt.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Slab"/>
              <a:buChar char="●"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Các nhiệm vụ chính: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Tách từ (Word Segmentation).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Gắn nhãn (Pos tag).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Nhận dạng thực thể được đặt tên (NER).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Phân tích cú pháp phụ thuộc (dependency parsing).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5" name="Google Shape;305;g1cac2f0168e_0_39"/>
          <p:cNvSpPr txBox="1"/>
          <p:nvPr>
            <p:ph type="title"/>
          </p:nvPr>
        </p:nvSpPr>
        <p:spPr>
          <a:xfrm>
            <a:off x="0" y="308125"/>
            <a:ext cx="9144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Tách từ bằng sử dụng thư viện VNCoreNLP</a:t>
            </a:r>
            <a:endParaRPr sz="2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1cc7b070eb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0508"/>
            <a:ext cx="9144001" cy="99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cc7b070eb5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73325"/>
            <a:ext cx="9143999" cy="104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g1cc7b070eb5_0_8"/>
          <p:cNvCxnSpPr/>
          <p:nvPr/>
        </p:nvCxnSpPr>
        <p:spPr>
          <a:xfrm>
            <a:off x="4572000" y="2428875"/>
            <a:ext cx="0" cy="4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g1cc7b070eb5_0_8"/>
          <p:cNvSpPr txBox="1"/>
          <p:nvPr>
            <p:ph type="title"/>
          </p:nvPr>
        </p:nvSpPr>
        <p:spPr>
          <a:xfrm>
            <a:off x="0" y="308125"/>
            <a:ext cx="9144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Tách từ bằng sử dụng thư viện VNCoreNLP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c1568a9ca8_0_32"/>
          <p:cNvSpPr txBox="1"/>
          <p:nvPr>
            <p:ph type="ctrTitle"/>
          </p:nvPr>
        </p:nvSpPr>
        <p:spPr>
          <a:xfrm>
            <a:off x="731250" y="2016000"/>
            <a:ext cx="76815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937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AutoNum type="arabicPeriod"/>
            </a:pPr>
            <a:r>
              <a:rPr b="1" lang="en" sz="3500"/>
              <a:t>Bài toán Sentiment Analysis</a:t>
            </a:r>
            <a:endParaRPr b="1" sz="3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ce4ac7678f_1_82"/>
          <p:cNvSpPr txBox="1"/>
          <p:nvPr>
            <p:ph type="title"/>
          </p:nvPr>
        </p:nvSpPr>
        <p:spPr>
          <a:xfrm>
            <a:off x="0" y="308125"/>
            <a:ext cx="9144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Tách từ bằng sử dụng thư viện Underthesea</a:t>
            </a:r>
            <a:endParaRPr sz="2500"/>
          </a:p>
        </p:txBody>
      </p:sp>
      <p:sp>
        <p:nvSpPr>
          <p:cNvPr id="319" name="Google Shape;319;g1ce4ac7678f_1_82"/>
          <p:cNvSpPr txBox="1"/>
          <p:nvPr>
            <p:ph idx="1" type="body"/>
          </p:nvPr>
        </p:nvSpPr>
        <p:spPr>
          <a:xfrm>
            <a:off x="786150" y="1173300"/>
            <a:ext cx="7571700" cy="27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Slab"/>
              <a:buChar char="●"/>
            </a:pPr>
            <a:r>
              <a:rPr i="1"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Underthesea </a:t>
            </a: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là một open source Python dùng để hỗ trợ nghiên cứu và phát triển trong lĩnh vực xử lý ngôn ngữ tự nhiên cho tiếng Việt.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65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Slab"/>
              <a:buChar char="●"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Các nhiệm vụ chính: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371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Tách từ (Word Segmentation).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371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Gắn nhãn (Pos tag).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371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Nhận dạng thực thể được đặt tên (NER).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371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Phân loại văn bản (Text classification).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371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Phân tích cú pháp phụ thuộc (dependency parsing).</a:t>
            </a:r>
            <a:endParaRPr sz="17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ce4ac7678f_1_90"/>
          <p:cNvSpPr txBox="1"/>
          <p:nvPr>
            <p:ph type="title"/>
          </p:nvPr>
        </p:nvSpPr>
        <p:spPr>
          <a:xfrm>
            <a:off x="0" y="308125"/>
            <a:ext cx="9144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Tách từ bằng sử dụng thư viện Underthesea</a:t>
            </a:r>
            <a:endParaRPr sz="2500"/>
          </a:p>
        </p:txBody>
      </p:sp>
      <p:pic>
        <p:nvPicPr>
          <p:cNvPr id="325" name="Google Shape;325;g1ce4ac7678f_1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8" y="1183550"/>
            <a:ext cx="64103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ce4ac7678f_1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313" y="3024600"/>
            <a:ext cx="6629400" cy="101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g1ce4ac7678f_1_90"/>
          <p:cNvCxnSpPr/>
          <p:nvPr/>
        </p:nvCxnSpPr>
        <p:spPr>
          <a:xfrm>
            <a:off x="4572000" y="2412588"/>
            <a:ext cx="0" cy="4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cc7b070eb5_0_16"/>
          <p:cNvSpPr txBox="1"/>
          <p:nvPr>
            <p:ph type="title"/>
          </p:nvPr>
        </p:nvSpPr>
        <p:spPr>
          <a:xfrm>
            <a:off x="786151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Kết quả</a:t>
            </a:r>
            <a:endParaRPr/>
          </a:p>
        </p:txBody>
      </p:sp>
      <p:graphicFrame>
        <p:nvGraphicFramePr>
          <p:cNvPr id="333" name="Google Shape;333;g1cc7b070eb5_0_16"/>
          <p:cNvGraphicFramePr/>
          <p:nvPr/>
        </p:nvGraphicFramePr>
        <p:xfrm>
          <a:off x="1208063" y="1656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{D3EF74EF-83E4-4D40-8380-FC46871A604D}</a:tableStyleId>
              </a:tblPr>
              <a:tblGrid>
                <a:gridCol w="1192000"/>
                <a:gridCol w="1192000"/>
                <a:gridCol w="1444800"/>
                <a:gridCol w="1568800"/>
                <a:gridCol w="1330275"/>
              </a:tblGrid>
              <a:tr h="60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Thủ công</a:t>
                      </a:r>
                      <a:endParaRPr sz="16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Longest matching</a:t>
                      </a:r>
                      <a:endParaRPr sz="16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VNCoreNLP</a:t>
                      </a:r>
                      <a:endParaRPr b="1"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Underthesea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7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Số từ ghép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206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197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211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213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Accuracy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0.93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0.94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0.89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cc5bfcd405_0_1422"/>
          <p:cNvSpPr txBox="1"/>
          <p:nvPr>
            <p:ph idx="4294967295" type="ctrTitle"/>
          </p:nvPr>
        </p:nvSpPr>
        <p:spPr>
          <a:xfrm>
            <a:off x="50" y="2204250"/>
            <a:ext cx="91440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1" lang="en" sz="3500"/>
              <a:t>5</a:t>
            </a:r>
            <a:r>
              <a:rPr b="1" lang="en" sz="3500"/>
              <a:t>. Data augmentation with PhoBERT and POS tagging</a:t>
            </a:r>
            <a:endParaRPr b="1" sz="3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c5bfcd405_0_1430"/>
          <p:cNvSpPr/>
          <p:nvPr/>
        </p:nvSpPr>
        <p:spPr>
          <a:xfrm>
            <a:off x="3885350" y="1595488"/>
            <a:ext cx="13542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Input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g1cc5bfcd405_0_1430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Data augmentation pipeline</a:t>
            </a:r>
            <a:endParaRPr/>
          </a:p>
        </p:txBody>
      </p:sp>
      <p:cxnSp>
        <p:nvCxnSpPr>
          <p:cNvPr id="345" name="Google Shape;345;g1cc5bfcd405_0_1430"/>
          <p:cNvCxnSpPr>
            <a:stCxn id="343" idx="3"/>
            <a:endCxn id="346" idx="1"/>
          </p:cNvCxnSpPr>
          <p:nvPr/>
        </p:nvCxnSpPr>
        <p:spPr>
          <a:xfrm flipH="1">
            <a:off x="579950" y="1891288"/>
            <a:ext cx="4659600" cy="1110000"/>
          </a:xfrm>
          <a:prstGeom prst="bentConnector5">
            <a:avLst>
              <a:gd fmla="val -5110" name="adj1"/>
              <a:gd fmla="val 49997" name="adj2"/>
              <a:gd fmla="val 105109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g1cc5bfcd405_0_1430"/>
          <p:cNvSpPr/>
          <p:nvPr/>
        </p:nvSpPr>
        <p:spPr>
          <a:xfrm>
            <a:off x="580025" y="2705413"/>
            <a:ext cx="13542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POS tagging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7" name="Google Shape;347;g1cc5bfcd405_0_1430"/>
          <p:cNvCxnSpPr>
            <a:stCxn id="346" idx="3"/>
            <a:endCxn id="348" idx="1"/>
          </p:cNvCxnSpPr>
          <p:nvPr/>
        </p:nvCxnSpPr>
        <p:spPr>
          <a:xfrm>
            <a:off x="1934225" y="3001213"/>
            <a:ext cx="11220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g1cc5bfcd405_0_1430"/>
          <p:cNvSpPr/>
          <p:nvPr/>
        </p:nvSpPr>
        <p:spPr>
          <a:xfrm>
            <a:off x="3056275" y="2705413"/>
            <a:ext cx="28227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Mask generation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9" name="Google Shape;349;g1cc5bfcd405_0_1430"/>
          <p:cNvCxnSpPr>
            <a:stCxn id="348" idx="3"/>
            <a:endCxn id="350" idx="1"/>
          </p:cNvCxnSpPr>
          <p:nvPr/>
        </p:nvCxnSpPr>
        <p:spPr>
          <a:xfrm>
            <a:off x="5878975" y="3001213"/>
            <a:ext cx="921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g1cc5bfcd405_0_1430"/>
          <p:cNvSpPr/>
          <p:nvPr/>
        </p:nvSpPr>
        <p:spPr>
          <a:xfrm>
            <a:off x="6800575" y="2705413"/>
            <a:ext cx="17634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MLM with phoBERT</a:t>
            </a:r>
            <a:endParaRPr sz="11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51" name="Google Shape;351;g1cc5bfcd405_0_1430"/>
          <p:cNvCxnSpPr>
            <a:stCxn id="350" idx="3"/>
            <a:endCxn id="352" idx="1"/>
          </p:cNvCxnSpPr>
          <p:nvPr/>
        </p:nvCxnSpPr>
        <p:spPr>
          <a:xfrm flipH="1">
            <a:off x="3885475" y="3001213"/>
            <a:ext cx="4678500" cy="1204800"/>
          </a:xfrm>
          <a:prstGeom prst="bentConnector5">
            <a:avLst>
              <a:gd fmla="val -5090" name="adj1"/>
              <a:gd fmla="val 49998" name="adj2"/>
              <a:gd fmla="val 105092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g1cc5bfcd405_0_1430"/>
          <p:cNvSpPr/>
          <p:nvPr/>
        </p:nvSpPr>
        <p:spPr>
          <a:xfrm>
            <a:off x="3885350" y="3910163"/>
            <a:ext cx="13542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Output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7ce791b08_0_0"/>
          <p:cNvSpPr/>
          <p:nvPr/>
        </p:nvSpPr>
        <p:spPr>
          <a:xfrm>
            <a:off x="1398227" y="1240875"/>
            <a:ext cx="3218700" cy="99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Input:</a:t>
            </a:r>
            <a:endParaRPr b="1"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vị trí khá bất tiện cho đoàn đi xe ô tô vì đường một chiều và nằm trong hẻm</a:t>
            </a:r>
            <a:endParaRPr sz="1100">
              <a:solidFill>
                <a:srgbClr val="A3151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8" name="Google Shape;358;g1c7ce791b08_0_0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Data augmentation</a:t>
            </a:r>
            <a:endParaRPr/>
          </a:p>
        </p:txBody>
      </p:sp>
      <p:cxnSp>
        <p:nvCxnSpPr>
          <p:cNvPr id="359" name="Google Shape;359;g1c7ce791b08_0_0"/>
          <p:cNvCxnSpPr>
            <a:stCxn id="357" idx="3"/>
            <a:endCxn id="360" idx="1"/>
          </p:cNvCxnSpPr>
          <p:nvPr/>
        </p:nvCxnSpPr>
        <p:spPr>
          <a:xfrm flipH="1">
            <a:off x="1398227" y="1736175"/>
            <a:ext cx="3218700" cy="1974900"/>
          </a:xfrm>
          <a:prstGeom prst="bentConnector5">
            <a:avLst>
              <a:gd fmla="val -5736" name="adj1"/>
              <a:gd fmla="val 37475" name="adj2"/>
              <a:gd fmla="val 105737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g1c7ce791b08_0_0"/>
          <p:cNvSpPr/>
          <p:nvPr/>
        </p:nvSpPr>
        <p:spPr>
          <a:xfrm>
            <a:off x="1398224" y="2721050"/>
            <a:ext cx="3403200" cy="198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POS tagging:</a:t>
            </a:r>
            <a:endParaRPr b="1"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('vị trí', 'N'), ('khá', 'R'), ('bất tiện', 'A'), ('cho', 'E'), ('đoàn', 'N'), ('đi', 'V'), ('xe', 'N'), ('ô tô', 'N'), ('vì', 'E'), ('đường', 'N'), ('một chiều', 'N'), ('và', 'C'), ('nằm', 'V'), ('trong', 'E'), ('hẻm', 'N')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1" name="Google Shape;361;g1c7ce791b08_0_0"/>
          <p:cNvCxnSpPr>
            <a:stCxn id="360" idx="3"/>
            <a:endCxn id="362" idx="1"/>
          </p:cNvCxnSpPr>
          <p:nvPr/>
        </p:nvCxnSpPr>
        <p:spPr>
          <a:xfrm flipH="1" rot="10800000">
            <a:off x="4801424" y="2816150"/>
            <a:ext cx="334200" cy="8949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g1c7ce791b08_0_0"/>
          <p:cNvSpPr/>
          <p:nvPr/>
        </p:nvSpPr>
        <p:spPr>
          <a:xfrm>
            <a:off x="5135638" y="1826125"/>
            <a:ext cx="2794800" cy="198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Mask generation: </a:t>
            </a:r>
            <a:r>
              <a:rPr lang="en" sz="1100">
                <a:latin typeface="Roboto Slab"/>
                <a:ea typeface="Roboto Slab"/>
                <a:cs typeface="Roboto Slab"/>
                <a:sym typeface="Roboto Slab"/>
              </a:rPr>
              <a:t>Random trên 15% token với POS tag == N(oun)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&lt;vị trí&gt;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khá bất tiện cho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&lt;đoàn&gt;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đi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&lt;xe&gt;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&lt;ô tô&gt;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vì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&lt;đường&gt;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&lt;một chiều&gt;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và nằm trong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&lt;hẻm&gt;</a:t>
            </a:r>
            <a:endParaRPr sz="1100">
              <a:solidFill>
                <a:srgbClr val="A3151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c7ce791b08_0_28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368" name="Google Shape;368;g1c7ce791b08_0_28"/>
          <p:cNvSpPr/>
          <p:nvPr/>
        </p:nvSpPr>
        <p:spPr>
          <a:xfrm>
            <a:off x="824050" y="1963775"/>
            <a:ext cx="2794800" cy="198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Mask generation: </a:t>
            </a:r>
            <a:r>
              <a:rPr lang="en" sz="1100">
                <a:latin typeface="Roboto Slab"/>
                <a:ea typeface="Roboto Slab"/>
                <a:cs typeface="Roboto Slab"/>
                <a:sym typeface="Roboto Slab"/>
              </a:rPr>
              <a:t>Random trên 15% token với POS tag == N(oun)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&lt;vị trí&gt;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khá bất tiện cho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&lt;đoàn&gt;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đi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&lt;xe&gt;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&lt;ô tô&gt;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vì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&lt;đường&gt;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&lt;một chiều&gt;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và nằm trong 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&lt;hẻm&gt;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9" name="Google Shape;369;g1c7ce791b08_0_28"/>
          <p:cNvCxnSpPr>
            <a:stCxn id="368" idx="3"/>
            <a:endCxn id="370" idx="1"/>
          </p:cNvCxnSpPr>
          <p:nvPr/>
        </p:nvCxnSpPr>
        <p:spPr>
          <a:xfrm>
            <a:off x="3618850" y="2953775"/>
            <a:ext cx="334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g1c7ce791b08_0_28"/>
          <p:cNvSpPr/>
          <p:nvPr/>
        </p:nvSpPr>
        <p:spPr>
          <a:xfrm>
            <a:off x="3953050" y="1169975"/>
            <a:ext cx="4505400" cy="35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MLM with phoBERT:</a:t>
            </a:r>
            <a:endParaRPr b="1"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vị trí khá bất tiện cho đoàn đi xe_đạp ô tô vì đường một chiều và nằm trong hẻm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(0.19018973410129547)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vị trí khá bất tiện cho đoàn đi xe ô tô vì đi một chiều và nằm trong hẻm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(0.5594411492347717)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Đường khá bất tiện cho đoàn đi xe ô tô vì đường một chiều và nằm trong hẻm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(0.5692278742790222)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vị trí khá bất tiện cho đoàn đi xe ô tô vì đường một chiều và nằm trong.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(0.6303555965423584)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vị trí khá bất tiện cho người đi xe ô tô vì đường một chiều và nằm trong hẻm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(0.942931592464447)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1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c7ce791b08_0_13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376" name="Google Shape;376;g1c7ce791b08_0_13"/>
          <p:cNvSpPr/>
          <p:nvPr/>
        </p:nvSpPr>
        <p:spPr>
          <a:xfrm>
            <a:off x="284100" y="1069951"/>
            <a:ext cx="3813600" cy="3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MLM with phoBERT:</a:t>
            </a:r>
            <a:endParaRPr b="1"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vị trí khá bất tiện cho đoàn đi xe_đạp ô tô vì đường một chiều và nằm trong hẻm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(0.19018973410129547)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vị trí khá bất tiện cho đoàn đi xe ô tô vì đi một chiều và nằm trong hẻm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(0.5594411492347717)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Đường khá bất tiện cho đoàn đi xe ô tô vì đường một chiều và nằm trong hẻm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(0.5692278742790222)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vị trí khá bất tiện cho đoàn đi xe ô tô vì đường một chiều và nằm trong.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(0.6303555965423584)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vị trí khá bất tiện cho người đi xe ô tô vì đường một chiều và nằm trong hẻm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(0.942931592464447)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1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77" name="Google Shape;377;g1c7ce791b08_0_13"/>
          <p:cNvCxnSpPr>
            <a:stCxn id="376" idx="3"/>
            <a:endCxn id="378" idx="1"/>
          </p:cNvCxnSpPr>
          <p:nvPr/>
        </p:nvCxnSpPr>
        <p:spPr>
          <a:xfrm>
            <a:off x="4097700" y="3027151"/>
            <a:ext cx="441300" cy="24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g1c7ce791b08_0_13"/>
          <p:cNvSpPr/>
          <p:nvPr/>
        </p:nvSpPr>
        <p:spPr>
          <a:xfrm>
            <a:off x="4538941" y="1050200"/>
            <a:ext cx="4241100" cy="395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Output:</a:t>
            </a:r>
            <a:r>
              <a:rPr lang="en" sz="1100">
                <a:latin typeface="Roboto Slab"/>
                <a:ea typeface="Roboto Slab"/>
                <a:cs typeface="Roboto Slab"/>
                <a:sym typeface="Roboto Slab"/>
              </a:rPr>
              <a:t> Số câu tăng cường sẽ dựa theo tỉ lệ dữ liệu của class sentiment tương ứng: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●"/>
            </a:pPr>
            <a:r>
              <a:rPr lang="en" sz="1100">
                <a:latin typeface="Roboto Slab"/>
                <a:ea typeface="Roboto Slab"/>
                <a:cs typeface="Roboto Slab"/>
                <a:sym typeface="Roboto Slab"/>
              </a:rPr>
              <a:t>class 1, 2, 3: top 3 câu có score cao nhất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●"/>
            </a:pPr>
            <a:r>
              <a:rPr lang="en" sz="1100">
                <a:latin typeface="Roboto Slab"/>
                <a:ea typeface="Roboto Slab"/>
                <a:cs typeface="Roboto Slab"/>
                <a:sym typeface="Roboto Slab"/>
              </a:rPr>
              <a:t>class 4: top 1 câu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●"/>
            </a:pPr>
            <a:r>
              <a:rPr lang="en" sz="1100">
                <a:latin typeface="Roboto Slab"/>
                <a:ea typeface="Roboto Slab"/>
                <a:cs typeface="Roboto Slab"/>
                <a:sym typeface="Roboto Slab"/>
              </a:rPr>
              <a:t>class 5 không tăng cường dữ liệu</a:t>
            </a:r>
            <a:endParaRPr sz="11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vị trí khá bất tiện cho </a:t>
            </a:r>
            <a:r>
              <a:rPr lang="en" sz="1100" u="sng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người</a:t>
            </a: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 đi xe ô tô vì đường một chiều và nằm trong hẻm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(0.942931592464447)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Đường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khá bất tiện cho đoàn đi xe ô tô vì đường một chiều và nằm trong hẻm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(0.5692278742790222)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vị trí khá bất tiện cho đoàn đi xe ô tô vì </a:t>
            </a:r>
            <a:r>
              <a:rPr lang="en" sz="1100" u="sng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đi</a:t>
            </a:r>
            <a:r>
              <a:rPr lang="en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một chiều và nằm trong hẻm 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(0.5594411492347717)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c68bf636db_0_0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BERT</a:t>
            </a:r>
            <a:endParaRPr/>
          </a:p>
        </p:txBody>
      </p:sp>
      <p:pic>
        <p:nvPicPr>
          <p:cNvPr id="384" name="Google Shape;384;g1c68bf636d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150" y="986600"/>
            <a:ext cx="6877733" cy="37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cc7b070eb5_1_88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BERT’s Masked Language Modeling Task</a:t>
            </a:r>
            <a:endParaRPr/>
          </a:p>
        </p:txBody>
      </p:sp>
      <p:pic>
        <p:nvPicPr>
          <p:cNvPr id="390" name="Google Shape;390;g1cc7b070eb5_1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1260925"/>
            <a:ext cx="4426225" cy="3043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cc7b070eb5_1_88"/>
          <p:cNvSpPr txBox="1"/>
          <p:nvPr/>
        </p:nvSpPr>
        <p:spPr>
          <a:xfrm>
            <a:off x="589575" y="1050200"/>
            <a:ext cx="3631500" cy="4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Language Modeling is the task of predicting the next word given a sequence of words. In 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masked language modeling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 instead of predicting every next token, a percentage of input tokens is masked at random and only those masked tokens are predicted.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The masked words are not always replaced with the masked token – 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[MASK]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 because then the masked tokens would never be seen before fine-tuning. Therefore, 15% of the tokens are chosen at random and –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80% of the time tokens are actually replaced with the token [MASK].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10% of the time tokens are replaced with a random token.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10% of the time tokens are left unchanged.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c6e79a218b_0_7"/>
          <p:cNvSpPr txBox="1"/>
          <p:nvPr>
            <p:ph type="title"/>
          </p:nvPr>
        </p:nvSpPr>
        <p:spPr>
          <a:xfrm>
            <a:off x="589563" y="523090"/>
            <a:ext cx="567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103" name="Google Shape;103;g1c6e79a218b_0_7"/>
          <p:cNvSpPr txBox="1"/>
          <p:nvPr/>
        </p:nvSpPr>
        <p:spPr>
          <a:xfrm>
            <a:off x="589575" y="1050200"/>
            <a:ext cx="7953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Ngày nay, thái độ và quan điểm của người dùng về sản phẩm và dịch vụ được chia sẻ rộng rãi trên các nền tảng mạng xã hội: reviews trên trang TMĐT, comments, posts trên MXH, tin tức từ báo chí,...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Sentiment analysis chính là quá trình nắm bắt và nhận diện được những thái độ, cảm xúc trên từ ngôn ngữ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4" name="Google Shape;104;g1c6e79a218b_0_7"/>
          <p:cNvPicPr preferRelativeResize="0"/>
          <p:nvPr/>
        </p:nvPicPr>
        <p:blipFill rotWithShape="1">
          <a:blip r:embed="rId3">
            <a:alphaModFix/>
          </a:blip>
          <a:srcRect b="0" l="39584" r="0" t="0"/>
          <a:stretch/>
        </p:blipFill>
        <p:spPr>
          <a:xfrm>
            <a:off x="6004300" y="2673549"/>
            <a:ext cx="3139702" cy="2841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c6e79a218b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75" y="2465857"/>
            <a:ext cx="2729517" cy="132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c6e79a218b_0_7"/>
          <p:cNvPicPr preferRelativeResize="0"/>
          <p:nvPr/>
        </p:nvPicPr>
        <p:blipFill rotWithShape="1">
          <a:blip r:embed="rId5">
            <a:alphaModFix/>
          </a:blip>
          <a:srcRect b="0" l="-2150" r="2149" t="0"/>
          <a:stretch/>
        </p:blipFill>
        <p:spPr>
          <a:xfrm>
            <a:off x="1920576" y="2055537"/>
            <a:ext cx="3139706" cy="127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c6e79a218b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023" y="3332637"/>
            <a:ext cx="2844099" cy="118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c6e79a218b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1877" y="2055537"/>
            <a:ext cx="2581700" cy="1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cc7b070eb5_1_119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Augmented Data </a:t>
            </a:r>
            <a:endParaRPr/>
          </a:p>
        </p:txBody>
      </p:sp>
      <p:sp>
        <p:nvSpPr>
          <p:cNvPr id="397" name="Google Shape;397;g1cc7b070eb5_1_119"/>
          <p:cNvSpPr txBox="1"/>
          <p:nvPr/>
        </p:nvSpPr>
        <p:spPr>
          <a:xfrm>
            <a:off x="589575" y="1050200"/>
            <a:ext cx="775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Dataset sau quá trình augmentation tăng từ </a:t>
            </a:r>
            <a:r>
              <a:rPr lang="en" sz="1200"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755 lên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 1691 câu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8" name="Google Shape;398;g1cc7b070eb5_1_119"/>
          <p:cNvPicPr preferRelativeResize="0"/>
          <p:nvPr/>
        </p:nvPicPr>
        <p:blipFill rotWithShape="1">
          <a:blip r:embed="rId3">
            <a:alphaModFix/>
          </a:blip>
          <a:srcRect b="6751" l="0" r="0" t="0"/>
          <a:stretch/>
        </p:blipFill>
        <p:spPr>
          <a:xfrm>
            <a:off x="4755763" y="2025813"/>
            <a:ext cx="2985925" cy="18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cc7b070eb5_1_119"/>
          <p:cNvPicPr preferRelativeResize="0"/>
          <p:nvPr/>
        </p:nvPicPr>
        <p:blipFill rotWithShape="1">
          <a:blip r:embed="rId4">
            <a:alphaModFix/>
          </a:blip>
          <a:srcRect b="6976" l="4652" r="0" t="0"/>
          <a:stretch/>
        </p:blipFill>
        <p:spPr>
          <a:xfrm>
            <a:off x="1542288" y="2060575"/>
            <a:ext cx="2747000" cy="17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cc7b070eb5_1_119"/>
          <p:cNvSpPr/>
          <p:nvPr/>
        </p:nvSpPr>
        <p:spPr>
          <a:xfrm>
            <a:off x="4363375" y="2738850"/>
            <a:ext cx="3162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c7ce791b08_0_37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Augmented Data </a:t>
            </a:r>
            <a:endParaRPr/>
          </a:p>
        </p:txBody>
      </p:sp>
      <p:sp>
        <p:nvSpPr>
          <p:cNvPr id="406" name="Google Shape;406;g1c7ce791b08_0_37"/>
          <p:cNvSpPr txBox="1"/>
          <p:nvPr/>
        </p:nvSpPr>
        <p:spPr>
          <a:xfrm>
            <a:off x="589575" y="1050200"/>
            <a:ext cx="775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Dataset sau quá trình augmentation tăng từ </a:t>
            </a:r>
            <a:r>
              <a:rPr lang="en" sz="1200"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755 lên</a:t>
            </a:r>
            <a:r>
              <a:rPr lang="en" sz="1200">
                <a:solidFill>
                  <a:srgbClr val="404040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 1691 câu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7" name="Google Shape;407;g1c7ce791b08_0_37"/>
          <p:cNvPicPr preferRelativeResize="0"/>
          <p:nvPr/>
        </p:nvPicPr>
        <p:blipFill rotWithShape="1">
          <a:blip r:embed="rId3">
            <a:alphaModFix/>
          </a:blip>
          <a:srcRect b="6751" l="0" r="0" t="0"/>
          <a:stretch/>
        </p:blipFill>
        <p:spPr>
          <a:xfrm>
            <a:off x="6990996" y="2179296"/>
            <a:ext cx="2000600" cy="12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c7ce791b08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71" y="1568625"/>
            <a:ext cx="62871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c68bf636db_0_25"/>
          <p:cNvSpPr txBox="1"/>
          <p:nvPr>
            <p:ph type="ctrTitle"/>
          </p:nvPr>
        </p:nvSpPr>
        <p:spPr>
          <a:xfrm>
            <a:off x="2455650" y="2204250"/>
            <a:ext cx="42327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1" lang="en" sz="3500"/>
              <a:t>4. Kết quả đánh giá</a:t>
            </a:r>
            <a:endParaRPr b="1" sz="3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cc5bfcd405_1_6"/>
          <p:cNvSpPr txBox="1"/>
          <p:nvPr>
            <p:ph type="title"/>
          </p:nvPr>
        </p:nvSpPr>
        <p:spPr>
          <a:xfrm>
            <a:off x="585216" y="502920"/>
            <a:ext cx="739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Evaluation result #1:  Vectorize: count vs tf-idf</a:t>
            </a:r>
            <a:endParaRPr/>
          </a:p>
        </p:txBody>
      </p:sp>
      <p:graphicFrame>
        <p:nvGraphicFramePr>
          <p:cNvPr id="419" name="Google Shape;419;g1cc5bfcd405_1_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{DFE85C4D-9A18-4891-A9C5-A201A7C9A3F5}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Model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Random Forest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SVM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Naive Bayes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Count vectorize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0.52-0.44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0.50-0.36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0.57</a:t>
                      </a:r>
                      <a:r>
                        <a:rPr lang="en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-</a:t>
                      </a: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0.45</a:t>
                      </a:r>
                      <a:r>
                        <a:rPr lang="en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TF-IDF</a:t>
                      </a:r>
                      <a:endParaRPr sz="1400"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0.51- 0.42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0.56-0.44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0.47-0.20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cc5bfcd405_1_11"/>
          <p:cNvSpPr txBox="1"/>
          <p:nvPr>
            <p:ph type="title"/>
          </p:nvPr>
        </p:nvSpPr>
        <p:spPr>
          <a:xfrm>
            <a:off x="585225" y="502925"/>
            <a:ext cx="7758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Evaluation result #2: tách từ bằng max matching, underthesea, vncorenlp</a:t>
            </a:r>
            <a:endParaRPr/>
          </a:p>
        </p:txBody>
      </p:sp>
      <p:graphicFrame>
        <p:nvGraphicFramePr>
          <p:cNvPr id="425" name="Google Shape;425;g1cc5bfcd405_1_1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{DFE85C4D-9A18-4891-A9C5-A201A7C9A3F5}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Model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Random Forest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SVM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Naive Bayes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Maximum Matching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0.51-0.44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0.52-0.40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0.54-0.42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underthesea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0.52-0.44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0.50-0.36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0.57</a:t>
                      </a:r>
                      <a:r>
                        <a:rPr lang="en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-</a:t>
                      </a: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0.45</a:t>
                      </a:r>
                      <a:r>
                        <a:rPr lang="en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VnCoreNLP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0.64-0.59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0.61-0.57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0.59-0.54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cc5bfcd405_1_16"/>
          <p:cNvSpPr txBox="1"/>
          <p:nvPr>
            <p:ph type="title"/>
          </p:nvPr>
        </p:nvSpPr>
        <p:spPr>
          <a:xfrm>
            <a:off x="585216" y="502920"/>
            <a:ext cx="739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Evaluation result #3: Data Augmentation</a:t>
            </a:r>
            <a:endParaRPr/>
          </a:p>
        </p:txBody>
      </p:sp>
      <p:graphicFrame>
        <p:nvGraphicFramePr>
          <p:cNvPr id="431" name="Google Shape;431;g1cc5bfcd405_1_1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{DFE85C4D-9A18-4891-A9C5-A201A7C9A3F5}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Model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Random Forest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SVM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Naive Bayes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Non augment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0.640-0.590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0.61-0.57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0.59-0.54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Augmented data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0.649-0.616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0.63-0.59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0.61-0.55</a:t>
                      </a:r>
                      <a:endParaRPr u="none" cap="none" strike="noStrike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b8e082c4e8_0_42"/>
          <p:cNvSpPr txBox="1"/>
          <p:nvPr>
            <p:ph type="ctrTitle"/>
          </p:nvPr>
        </p:nvSpPr>
        <p:spPr>
          <a:xfrm>
            <a:off x="711900" y="2322450"/>
            <a:ext cx="7720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1" lang="en" sz="3100"/>
              <a:t>THANK YOU FOR PAYING ATTENTION!</a:t>
            </a:r>
            <a:endParaRPr b="1" sz="3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c70877a466_1_8"/>
          <p:cNvSpPr txBox="1"/>
          <p:nvPr>
            <p:ph type="ctrTitle"/>
          </p:nvPr>
        </p:nvSpPr>
        <p:spPr>
          <a:xfrm>
            <a:off x="731250" y="2016000"/>
            <a:ext cx="76815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2. BERT</a:t>
            </a:r>
            <a:endParaRPr b="1"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Pre-training of Deep Bidirectional Transformers for Language Understanding</a:t>
            </a:r>
            <a:endParaRPr sz="3500"/>
          </a:p>
        </p:txBody>
      </p:sp>
      <p:sp>
        <p:nvSpPr>
          <p:cNvPr id="442" name="Google Shape;442;g1c70877a466_1_8"/>
          <p:cNvSpPr txBox="1"/>
          <p:nvPr/>
        </p:nvSpPr>
        <p:spPr>
          <a:xfrm>
            <a:off x="1176000" y="3852025"/>
            <a:ext cx="12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Jacob Devlin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" name="Google Shape;443;g1c70877a466_1_8"/>
          <p:cNvSpPr txBox="1"/>
          <p:nvPr/>
        </p:nvSpPr>
        <p:spPr>
          <a:xfrm>
            <a:off x="969025" y="4252225"/>
            <a:ext cx="14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Ming-Wei Chang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4" name="Google Shape;444;g1c70877a466_1_8"/>
          <p:cNvSpPr txBox="1"/>
          <p:nvPr/>
        </p:nvSpPr>
        <p:spPr>
          <a:xfrm>
            <a:off x="3107950" y="4404625"/>
            <a:ext cx="12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Kenton Lee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" name="Google Shape;445;g1c70877a466_1_8"/>
          <p:cNvSpPr txBox="1"/>
          <p:nvPr/>
        </p:nvSpPr>
        <p:spPr>
          <a:xfrm>
            <a:off x="4986000" y="4156825"/>
            <a:ext cx="18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Kristina Toutanova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6" name="Google Shape;446;g1c70877a466_1_8"/>
          <p:cNvSpPr txBox="1"/>
          <p:nvPr/>
        </p:nvSpPr>
        <p:spPr>
          <a:xfrm>
            <a:off x="3192475" y="3822075"/>
            <a:ext cx="57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Google AI Language - 2018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6e79a218b_0_0"/>
          <p:cNvSpPr txBox="1"/>
          <p:nvPr>
            <p:ph type="title"/>
          </p:nvPr>
        </p:nvSpPr>
        <p:spPr>
          <a:xfrm>
            <a:off x="589629" y="523100"/>
            <a:ext cx="77544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BERT - </a:t>
            </a:r>
            <a:r>
              <a:rPr b="1" lang="en">
                <a:highlight>
                  <a:srgbClr val="FFD966"/>
                </a:highlight>
              </a:rPr>
              <a:t>B</a:t>
            </a:r>
            <a:r>
              <a:rPr lang="en"/>
              <a:t>idirectional </a:t>
            </a:r>
            <a:r>
              <a:rPr b="1" lang="en">
                <a:highlight>
                  <a:srgbClr val="FFD966"/>
                </a:highlight>
              </a:rPr>
              <a:t>E</a:t>
            </a:r>
            <a:r>
              <a:rPr lang="en"/>
              <a:t>ncoder </a:t>
            </a:r>
            <a:r>
              <a:rPr b="1" lang="en">
                <a:highlight>
                  <a:srgbClr val="FFD966"/>
                </a:highlight>
              </a:rPr>
              <a:t>R</a:t>
            </a:r>
            <a:r>
              <a:rPr lang="en"/>
              <a:t>epresentation from </a:t>
            </a:r>
            <a:r>
              <a:rPr b="1" lang="en">
                <a:highlight>
                  <a:srgbClr val="FFD966"/>
                </a:highlight>
              </a:rPr>
              <a:t>T</a:t>
            </a:r>
            <a:r>
              <a:rPr lang="en"/>
              <a:t>ransformer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c70877a466_1_23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Prerequisite: A (hopefully) quick look at what came before in Text Representation</a:t>
            </a:r>
            <a:endParaRPr/>
          </a:p>
        </p:txBody>
      </p:sp>
      <p:sp>
        <p:nvSpPr>
          <p:cNvPr id="457" name="Google Shape;457;g1c70877a466_1_23"/>
          <p:cNvSpPr txBox="1"/>
          <p:nvPr/>
        </p:nvSpPr>
        <p:spPr>
          <a:xfrm>
            <a:off x="588975" y="1954400"/>
            <a:ext cx="79536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phương pháp biểu diễn ngôn ngữ: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cổ điển: thống kê tần số từ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one-hot, BOW, TF, TF-IDF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non-contextual word embed word2vec, glove, fasttext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contexual word embed: context2vec, cove, 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language model: ELMo, ULMFIT - Fast.ai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transformer-based language model: 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GPT-1, BERT and variant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1568a9ca8_0_71"/>
          <p:cNvSpPr txBox="1"/>
          <p:nvPr>
            <p:ph type="title"/>
          </p:nvPr>
        </p:nvSpPr>
        <p:spPr>
          <a:xfrm>
            <a:off x="589563" y="523090"/>
            <a:ext cx="567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Sentiment Analysis applications</a:t>
            </a:r>
            <a:endParaRPr/>
          </a:p>
        </p:txBody>
      </p:sp>
      <p:sp>
        <p:nvSpPr>
          <p:cNvPr id="114" name="Google Shape;114;g1c1568a9ca8_0_71"/>
          <p:cNvSpPr txBox="1"/>
          <p:nvPr/>
        </p:nvSpPr>
        <p:spPr>
          <a:xfrm>
            <a:off x="589575" y="1050200"/>
            <a:ext cx="795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Sentiment Analysis ứng dụng vào: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- social listening tools: sentiment, trend, product/campaign impact monitoring 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- data analysis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...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→ Nắm được insights, có tầm nhìn, chiến lược hành động dựa vào dữ liệu (data-driven)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5" name="Google Shape;115;g1c1568a9ca8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301" y="888200"/>
            <a:ext cx="2506574" cy="217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c1568a9ca8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212" y="2347400"/>
            <a:ext cx="2827310" cy="247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c1568a9ca8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674" y="3632915"/>
            <a:ext cx="3933301" cy="170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c1568a9ca8_0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2860931"/>
            <a:ext cx="2506584" cy="236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c1568a9ca8_0_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8976" y="2860925"/>
            <a:ext cx="3418174" cy="236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c2ac959896_0_3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Prerequisite: A (hopefully) quick look at what came before in Text Representation</a:t>
            </a:r>
            <a:endParaRPr/>
          </a:p>
        </p:txBody>
      </p:sp>
      <p:sp>
        <p:nvSpPr>
          <p:cNvPr id="463" name="Google Shape;463;g1c2ac959896_0_3"/>
          <p:cNvSpPr txBox="1"/>
          <p:nvPr/>
        </p:nvSpPr>
        <p:spPr>
          <a:xfrm>
            <a:off x="588975" y="1954400"/>
            <a:ext cx="795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Classical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g1c2ac95989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3000"/>
            <a:ext cx="5685632" cy="25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c2ac959896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92900" y="-290667"/>
            <a:ext cx="11926574" cy="48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cb013e07fa_0_33"/>
          <p:cNvSpPr txBox="1"/>
          <p:nvPr>
            <p:ph type="title"/>
          </p:nvPr>
        </p:nvSpPr>
        <p:spPr>
          <a:xfrm>
            <a:off x="786151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cb013e07fa_0_33"/>
          <p:cNvSpPr txBox="1"/>
          <p:nvPr>
            <p:ph idx="1" type="body"/>
          </p:nvPr>
        </p:nvSpPr>
        <p:spPr>
          <a:xfrm>
            <a:off x="786151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c70877a466_1_28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Prerequisite: A (hopefully) quick look at what came before in Text Representation</a:t>
            </a:r>
            <a:endParaRPr/>
          </a:p>
        </p:txBody>
      </p:sp>
      <p:sp>
        <p:nvSpPr>
          <p:cNvPr id="477" name="Google Shape;477;g1c70877a466_1_28"/>
          <p:cNvSpPr txBox="1"/>
          <p:nvPr/>
        </p:nvSpPr>
        <p:spPr>
          <a:xfrm>
            <a:off x="595200" y="1218325"/>
            <a:ext cx="79536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Non-contextual word embeddings: word2vec, glove, fasttext</a:t>
            </a:r>
            <a:endParaRPr sz="1050">
              <a:solidFill>
                <a:srgbClr val="33333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52D39"/>
                </a:solidFill>
                <a:highlight>
                  <a:srgbClr val="FFFFFF"/>
                </a:highlight>
              </a:rPr>
              <a:t>The CBOW model learns word embeddings by predicting the current word based on its context. Skip-gram learns word embeddings by predicting the context (surrounding words) of the current word</a:t>
            </a:r>
            <a:endParaRPr sz="1050">
              <a:solidFill>
                <a:srgbClr val="33333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An inherent limitation of word representations is their indifference to word order and their inability to represent idiomatic phrases.</a:t>
            </a:r>
            <a:endParaRPr sz="1050">
              <a:solidFill>
                <a:srgbClr val="33333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8" name="Google Shape;478;g1c70877a466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400" y="2484425"/>
            <a:ext cx="2879493" cy="215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c70877a466_1_28"/>
          <p:cNvPicPr preferRelativeResize="0"/>
          <p:nvPr/>
        </p:nvPicPr>
        <p:blipFill rotWithShape="1">
          <a:blip r:embed="rId4">
            <a:alphaModFix/>
          </a:blip>
          <a:srcRect b="9231" l="0" r="0" t="0"/>
          <a:stretch/>
        </p:blipFill>
        <p:spPr>
          <a:xfrm>
            <a:off x="920150" y="2739350"/>
            <a:ext cx="3465575" cy="13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c70877a466_1_33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Prerequisite: A (hopefully) quick look at what came before in Text Representation</a:t>
            </a:r>
            <a:endParaRPr/>
          </a:p>
        </p:txBody>
      </p:sp>
      <p:sp>
        <p:nvSpPr>
          <p:cNvPr id="485" name="Google Shape;485;g1c70877a466_1_33"/>
          <p:cNvSpPr txBox="1"/>
          <p:nvPr/>
        </p:nvSpPr>
        <p:spPr>
          <a:xfrm>
            <a:off x="595200" y="1395400"/>
            <a:ext cx="795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contexual word embed: sequence models like context2vec, cove, ElMO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486" name="Google Shape;486;g1c70877a466_1_33"/>
          <p:cNvGrpSpPr/>
          <p:nvPr/>
        </p:nvGrpSpPr>
        <p:grpSpPr>
          <a:xfrm>
            <a:off x="4481002" y="1938625"/>
            <a:ext cx="4686226" cy="2443314"/>
            <a:chOff x="4435552" y="1893175"/>
            <a:chExt cx="4686226" cy="2443314"/>
          </a:xfrm>
        </p:grpSpPr>
        <p:pic>
          <p:nvPicPr>
            <p:cNvPr id="487" name="Google Shape;487;g1c70877a466_1_33"/>
            <p:cNvPicPr preferRelativeResize="0"/>
            <p:nvPr/>
          </p:nvPicPr>
          <p:blipFill rotWithShape="1">
            <a:blip r:embed="rId3">
              <a:alphaModFix/>
            </a:blip>
            <a:srcRect b="11611" l="19469" r="15350" t="40626"/>
            <a:stretch/>
          </p:blipFill>
          <p:spPr>
            <a:xfrm>
              <a:off x="4435552" y="2513210"/>
              <a:ext cx="4686226" cy="18232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g1c70877a466_1_33"/>
            <p:cNvSpPr/>
            <p:nvPr/>
          </p:nvSpPr>
          <p:spPr>
            <a:xfrm rot="7687964">
              <a:off x="5609912" y="2537295"/>
              <a:ext cx="906580" cy="155229"/>
            </a:xfrm>
            <a:prstGeom prst="leftArrow">
              <a:avLst>
                <a:gd fmla="val 50000" name="adj1"/>
                <a:gd fmla="val 52938" name="adj2"/>
              </a:avLst>
            </a:prstGeom>
            <a:solidFill>
              <a:srgbClr val="0091EA"/>
            </a:solidFill>
            <a:ln cap="flat" cmpd="sng" w="9525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1c70877a466_1_33"/>
            <p:cNvSpPr/>
            <p:nvPr/>
          </p:nvSpPr>
          <p:spPr>
            <a:xfrm rot="4609677">
              <a:off x="6557796" y="2575297"/>
              <a:ext cx="704331" cy="157506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91EA"/>
            </a:solidFill>
            <a:ln cap="flat" cmpd="sng" w="9525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1c70877a466_1_33"/>
            <p:cNvSpPr/>
            <p:nvPr/>
          </p:nvSpPr>
          <p:spPr>
            <a:xfrm rot="3146378">
              <a:off x="7246288" y="2557871"/>
              <a:ext cx="891245" cy="156211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91EA"/>
            </a:solidFill>
            <a:ln cap="flat" cmpd="sng" w="9525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1c70877a466_1_33"/>
            <p:cNvSpPr/>
            <p:nvPr/>
          </p:nvSpPr>
          <p:spPr>
            <a:xfrm rot="6151254">
              <a:off x="6219932" y="2580943"/>
              <a:ext cx="707117" cy="157091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91EA"/>
            </a:solidFill>
            <a:ln cap="flat" cmpd="sng" w="9525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1c70877a466_1_33"/>
            <p:cNvSpPr txBox="1"/>
            <p:nvPr/>
          </p:nvSpPr>
          <p:spPr>
            <a:xfrm>
              <a:off x="5878666" y="1893175"/>
              <a:ext cx="18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Simple concatenation</a:t>
              </a:r>
              <a:endParaRPr b="1" i="0" sz="12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pic>
        <p:nvPicPr>
          <p:cNvPr id="493" name="Google Shape;493;g1c70877a466_1_33"/>
          <p:cNvPicPr preferRelativeResize="0"/>
          <p:nvPr/>
        </p:nvPicPr>
        <p:blipFill rotWithShape="1">
          <a:blip r:embed="rId4">
            <a:alphaModFix/>
          </a:blip>
          <a:srcRect b="0" l="4104" r="10556" t="4625"/>
          <a:stretch/>
        </p:blipFill>
        <p:spPr>
          <a:xfrm>
            <a:off x="414225" y="2310587"/>
            <a:ext cx="3998549" cy="16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c2ac959896_0_9"/>
          <p:cNvSpPr txBox="1"/>
          <p:nvPr>
            <p:ph type="title"/>
          </p:nvPr>
        </p:nvSpPr>
        <p:spPr>
          <a:xfrm>
            <a:off x="589575" y="523100"/>
            <a:ext cx="8343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/>
              <a:t>Prerequisite: A (hopefully) quick look at what came before in Text Representation</a:t>
            </a:r>
            <a:endParaRPr/>
          </a:p>
        </p:txBody>
      </p:sp>
      <p:sp>
        <p:nvSpPr>
          <p:cNvPr id="499" name="Google Shape;499;g1c2ac959896_0_9"/>
          <p:cNvSpPr txBox="1"/>
          <p:nvPr/>
        </p:nvSpPr>
        <p:spPr>
          <a:xfrm>
            <a:off x="588975" y="1954400"/>
            <a:ext cx="795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transformer-based language model: GPT-1, BERT and variant</a:t>
            </a:r>
            <a:endParaRPr sz="1050">
              <a:solidFill>
                <a:srgbClr val="33333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ba0777ac8e_0_134"/>
          <p:cNvSpPr txBox="1"/>
          <p:nvPr/>
        </p:nvSpPr>
        <p:spPr>
          <a:xfrm>
            <a:off x="585225" y="1050200"/>
            <a:ext cx="775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Slab"/>
              <a:buChar char="●"/>
            </a:pPr>
            <a:r>
              <a:rPr b="1" i="0" lang="en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CVPR2020 Tutorial, Image Retrieval in the Wild</a:t>
            </a:r>
            <a:endParaRPr b="1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https://www.youtube.com/watch?v=6nLnUAw23u4</a:t>
            </a:r>
            <a:endParaRPr b="0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273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Slab"/>
              <a:buChar char="●"/>
            </a:pPr>
            <a:r>
              <a:rPr b="1" i="0" lang="en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Content-based Image Retrieval with Deep Learning - Kevin McGuinness - UPC TelecomBCN Barcelona 2019</a:t>
            </a:r>
            <a:endParaRPr b="1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  <a:hlinkClick r:id="rId4"/>
              </a:rPr>
              <a:t>https://www.youtube.com/watch?v=61pUX7_LKZg</a:t>
            </a:r>
            <a:endParaRPr b="0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273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Slab"/>
              <a:buChar char="●"/>
            </a:pPr>
            <a:r>
              <a:rPr b="1" i="0" lang="en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Content based image retrieval CBIR using deep neural networks</a:t>
            </a:r>
            <a:endParaRPr b="1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  <a:hlinkClick r:id="rId5"/>
              </a:rPr>
              <a:t>https://www.youtube.com/watch?v=bgqVqZHL-_I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0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273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Slab"/>
              <a:buChar char="●"/>
            </a:pPr>
            <a:r>
              <a:rPr b="1" i="0" lang="en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The Oxford Buildings Dataset</a:t>
            </a:r>
            <a:endParaRPr b="1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	</a:t>
            </a:r>
            <a:r>
              <a:rPr b="0" i="0" lang="en" sz="7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  <a:hlinkClick r:id="rId6"/>
              </a:rPr>
              <a:t>https://www.robots.ox.ac.uk/~vgg/data/oxbuildings/</a:t>
            </a:r>
            <a:endParaRPr b="0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273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Slab"/>
              <a:buChar char="●"/>
            </a:pPr>
            <a:r>
              <a:rPr b="1" i="0" lang="en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Object retrieval with large vocabularies and fast spatial matching</a:t>
            </a:r>
            <a:endParaRPr b="1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  <a:hlinkClick r:id="rId7"/>
              </a:rPr>
              <a:t>10.1109/CVPR.2007.383172</a:t>
            </a:r>
            <a:endParaRPr b="1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273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Slab"/>
              <a:buChar char="●"/>
            </a:pPr>
            <a:r>
              <a:rPr b="1" i="0" lang="en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Revisiting Oxford and Paris: Large-Scale Image Retrieval Benchmarking</a:t>
            </a:r>
            <a:endParaRPr b="1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sng" cap="none" strike="noStrike">
                <a:solidFill>
                  <a:schemeClr val="accent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https://doi.org/10.48550/arXiv.1803.11285</a:t>
            </a:r>
            <a:endParaRPr b="0" i="0" sz="700" u="sng" cap="none" strike="noStrike">
              <a:solidFill>
                <a:schemeClr val="accent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Slab"/>
              <a:buChar char="●"/>
            </a:pPr>
            <a:r>
              <a:rPr b="1" i="0" lang="en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Deep Learning for Instance Retrieval: A Survey</a:t>
            </a:r>
            <a:endParaRPr b="1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	</a:t>
            </a:r>
            <a:r>
              <a:rPr b="0" i="0" lang="en" sz="7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  <a:hlinkClick r:id="rId8"/>
              </a:rPr>
              <a:t>https://doi.org/10.48550/arXiv.2101.11282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0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Slab"/>
              <a:buChar char="●"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5" name="Google Shape;505;g1ba0777ac8e_0_134"/>
          <p:cNvSpPr txBox="1"/>
          <p:nvPr>
            <p:ph type="title"/>
          </p:nvPr>
        </p:nvSpPr>
        <p:spPr>
          <a:xfrm>
            <a:off x="585216" y="502920"/>
            <a:ext cx="739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24993ebfe_0_5"/>
          <p:cNvSpPr/>
          <p:nvPr/>
        </p:nvSpPr>
        <p:spPr>
          <a:xfrm>
            <a:off x="3961550" y="1062088"/>
            <a:ext cx="13542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Input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11" name="Google Shape;511;g2124993ebfe_0_5"/>
          <p:cNvCxnSpPr>
            <a:stCxn id="510" idx="3"/>
            <a:endCxn id="512" idx="1"/>
          </p:cNvCxnSpPr>
          <p:nvPr/>
        </p:nvCxnSpPr>
        <p:spPr>
          <a:xfrm flipH="1">
            <a:off x="656150" y="1357888"/>
            <a:ext cx="4659600" cy="1110000"/>
          </a:xfrm>
          <a:prstGeom prst="bentConnector5">
            <a:avLst>
              <a:gd fmla="val -5110" name="adj1"/>
              <a:gd fmla="val 49997" name="adj2"/>
              <a:gd fmla="val 105109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g2124993ebfe_0_5"/>
          <p:cNvSpPr/>
          <p:nvPr/>
        </p:nvSpPr>
        <p:spPr>
          <a:xfrm>
            <a:off x="656225" y="2172013"/>
            <a:ext cx="13542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POS tagging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13" name="Google Shape;513;g2124993ebfe_0_5"/>
          <p:cNvCxnSpPr>
            <a:stCxn id="512" idx="3"/>
            <a:endCxn id="514" idx="1"/>
          </p:cNvCxnSpPr>
          <p:nvPr/>
        </p:nvCxnSpPr>
        <p:spPr>
          <a:xfrm>
            <a:off x="2010425" y="2467813"/>
            <a:ext cx="11220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g2124993ebfe_0_5"/>
          <p:cNvSpPr/>
          <p:nvPr/>
        </p:nvSpPr>
        <p:spPr>
          <a:xfrm>
            <a:off x="3132475" y="2172013"/>
            <a:ext cx="28227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Mask generation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15" name="Google Shape;515;g2124993ebfe_0_5"/>
          <p:cNvCxnSpPr>
            <a:stCxn id="514" idx="3"/>
            <a:endCxn id="516" idx="1"/>
          </p:cNvCxnSpPr>
          <p:nvPr/>
        </p:nvCxnSpPr>
        <p:spPr>
          <a:xfrm>
            <a:off x="5955175" y="2467813"/>
            <a:ext cx="921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g2124993ebfe_0_5"/>
          <p:cNvSpPr/>
          <p:nvPr/>
        </p:nvSpPr>
        <p:spPr>
          <a:xfrm>
            <a:off x="6876775" y="2172013"/>
            <a:ext cx="17634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MLM with phoBERT</a:t>
            </a:r>
            <a:endParaRPr sz="11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17" name="Google Shape;517;g2124993ebfe_0_5"/>
          <p:cNvCxnSpPr>
            <a:stCxn id="516" idx="3"/>
            <a:endCxn id="518" idx="1"/>
          </p:cNvCxnSpPr>
          <p:nvPr/>
        </p:nvCxnSpPr>
        <p:spPr>
          <a:xfrm flipH="1">
            <a:off x="3961675" y="2467813"/>
            <a:ext cx="4678500" cy="1204800"/>
          </a:xfrm>
          <a:prstGeom prst="bentConnector5">
            <a:avLst>
              <a:gd fmla="val -5090" name="adj1"/>
              <a:gd fmla="val 49998" name="adj2"/>
              <a:gd fmla="val 105092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g2124993ebfe_0_5"/>
          <p:cNvSpPr/>
          <p:nvPr/>
        </p:nvSpPr>
        <p:spPr>
          <a:xfrm>
            <a:off x="3961550" y="3376763"/>
            <a:ext cx="13542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 Slab"/>
                <a:ea typeface="Roboto Slab"/>
                <a:cs typeface="Roboto Slab"/>
                <a:sym typeface="Roboto Slab"/>
              </a:rPr>
              <a:t>Output</a:t>
            </a:r>
            <a:endParaRPr sz="11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1568a9ca8_0_44"/>
          <p:cNvSpPr txBox="1"/>
          <p:nvPr/>
        </p:nvSpPr>
        <p:spPr>
          <a:xfrm>
            <a:off x="589575" y="1050200"/>
            <a:ext cx="79536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Sentiment analysis là một bài toán text classification  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Input: </a:t>
            </a:r>
            <a:endParaRPr b="0" i="0" sz="12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lab"/>
              <a:buChar char="●"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Là một đoạn văn bản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(review hay comment về khách sạn)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Output:</a:t>
            </a:r>
            <a:endParaRPr b="1" i="0" sz="12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lab"/>
              <a:buChar char="●"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Sentiment classification của đoạn văn bản đó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(5 mức độ đánh giá của người dùng: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Rất không hài lòng / Không hài lòng / Bình thường / Hài lòng / Rất hài lòng)</a:t>
            </a:r>
            <a:endParaRPr b="0" i="0" sz="12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5" name="Google Shape;125;g1c1568a9ca8_0_44"/>
          <p:cNvSpPr txBox="1"/>
          <p:nvPr>
            <p:ph type="title"/>
          </p:nvPr>
        </p:nvSpPr>
        <p:spPr>
          <a:xfrm>
            <a:off x="589563" y="523090"/>
            <a:ext cx="567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Sentiment 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cac2f0168e_0_48"/>
          <p:cNvSpPr txBox="1"/>
          <p:nvPr>
            <p:ph type="title"/>
          </p:nvPr>
        </p:nvSpPr>
        <p:spPr>
          <a:xfrm>
            <a:off x="589563" y="523090"/>
            <a:ext cx="567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Pipeline bài toán sentiment analysis</a:t>
            </a:r>
            <a:endParaRPr/>
          </a:p>
        </p:txBody>
      </p:sp>
      <p:sp>
        <p:nvSpPr>
          <p:cNvPr id="131" name="Google Shape;131;g1cac2f0168e_0_48"/>
          <p:cNvSpPr/>
          <p:nvPr/>
        </p:nvSpPr>
        <p:spPr>
          <a:xfrm>
            <a:off x="444150" y="1944612"/>
            <a:ext cx="1800600" cy="125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Slab"/>
                <a:ea typeface="Roboto Slab"/>
                <a:cs typeface="Roboto Slab"/>
                <a:sym typeface="Roboto Slab"/>
              </a:rPr>
              <a:t>Input:</a:t>
            </a:r>
            <a:endParaRPr sz="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Khách sạn Quy Nhơn gần biển Mira Eco Hotel là điểm nghỉ ngơi lí tưởng trong chuyến nghỉ dưỡng 5 ngày của tôi.\nKhách sạn view biển với phòng sạch đẹp và phục vụ ân cần.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32" name="Google Shape;132;g1cac2f0168e_0_48"/>
          <p:cNvCxnSpPr>
            <a:stCxn id="131" idx="3"/>
            <a:endCxn id="133" idx="1"/>
          </p:cNvCxnSpPr>
          <p:nvPr/>
        </p:nvCxnSpPr>
        <p:spPr>
          <a:xfrm flipH="1" rot="10800000">
            <a:off x="2244750" y="2174562"/>
            <a:ext cx="566700" cy="3972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g1cac2f0168e_0_48"/>
          <p:cNvSpPr/>
          <p:nvPr/>
        </p:nvSpPr>
        <p:spPr>
          <a:xfrm>
            <a:off x="2811375" y="1989863"/>
            <a:ext cx="1326900" cy="36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Slab"/>
                <a:ea typeface="Roboto Slab"/>
                <a:cs typeface="Roboto Slab"/>
                <a:sym typeface="Roboto Slab"/>
              </a:rPr>
              <a:t>Data Preprocessing</a:t>
            </a:r>
            <a:endParaRPr sz="800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34" name="Google Shape;134;g1cac2f0168e_0_48"/>
          <p:cNvCxnSpPr>
            <a:stCxn id="133" idx="3"/>
            <a:endCxn id="135" idx="1"/>
          </p:cNvCxnSpPr>
          <p:nvPr/>
        </p:nvCxnSpPr>
        <p:spPr>
          <a:xfrm flipH="1">
            <a:off x="2811375" y="2174513"/>
            <a:ext cx="1326900" cy="735600"/>
          </a:xfrm>
          <a:prstGeom prst="bentConnector5">
            <a:avLst>
              <a:gd fmla="val -5613" name="adj1"/>
              <a:gd fmla="val 50002" name="adj2"/>
              <a:gd fmla="val 109863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g1cac2f0168e_0_48"/>
          <p:cNvSpPr/>
          <p:nvPr/>
        </p:nvSpPr>
        <p:spPr>
          <a:xfrm>
            <a:off x="4390349" y="2350488"/>
            <a:ext cx="1686600" cy="44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Slab"/>
                <a:ea typeface="Roboto Slab"/>
                <a:cs typeface="Roboto Slab"/>
                <a:sym typeface="Roboto Slab"/>
              </a:rPr>
              <a:t>Vectorization (BOW, TF-IDF)</a:t>
            </a:r>
            <a:endParaRPr sz="800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37" name="Google Shape;137;g1cac2f0168e_0_48"/>
          <p:cNvCxnSpPr>
            <a:stCxn id="136" idx="3"/>
            <a:endCxn id="138" idx="1"/>
          </p:cNvCxnSpPr>
          <p:nvPr/>
        </p:nvCxnSpPr>
        <p:spPr>
          <a:xfrm>
            <a:off x="6076949" y="2571738"/>
            <a:ext cx="207000" cy="600"/>
          </a:xfrm>
          <a:prstGeom prst="bentConnector3">
            <a:avLst>
              <a:gd fmla="val 4996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g1cac2f0168e_0_48"/>
          <p:cNvSpPr/>
          <p:nvPr/>
        </p:nvSpPr>
        <p:spPr>
          <a:xfrm>
            <a:off x="6283800" y="2331438"/>
            <a:ext cx="1528800" cy="48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Slab"/>
                <a:ea typeface="Roboto Slab"/>
                <a:cs typeface="Roboto Slab"/>
                <a:sym typeface="Roboto Slab"/>
              </a:rPr>
              <a:t>Classifier </a:t>
            </a:r>
            <a:endParaRPr sz="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Slab"/>
                <a:ea typeface="Roboto Slab"/>
                <a:cs typeface="Roboto Slab"/>
                <a:sym typeface="Roboto Slab"/>
              </a:rPr>
              <a:t>(NB,SVM, Random Forest) </a:t>
            </a:r>
            <a:endParaRPr sz="800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39" name="Google Shape;139;g1cac2f0168e_0_48"/>
          <p:cNvCxnSpPr>
            <a:stCxn id="138" idx="3"/>
            <a:endCxn id="140" idx="1"/>
          </p:cNvCxnSpPr>
          <p:nvPr/>
        </p:nvCxnSpPr>
        <p:spPr>
          <a:xfrm>
            <a:off x="7812600" y="2571738"/>
            <a:ext cx="20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g1cac2f0168e_0_48"/>
          <p:cNvSpPr/>
          <p:nvPr/>
        </p:nvSpPr>
        <p:spPr>
          <a:xfrm>
            <a:off x="8019450" y="2350488"/>
            <a:ext cx="680400" cy="44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Slab"/>
                <a:ea typeface="Roboto Slab"/>
                <a:cs typeface="Roboto Slab"/>
                <a:sym typeface="Roboto Slab"/>
              </a:rPr>
              <a:t>Output: 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" name="Google Shape;135;g1cac2f0168e_0_48"/>
          <p:cNvSpPr/>
          <p:nvPr/>
        </p:nvSpPr>
        <p:spPr>
          <a:xfrm>
            <a:off x="2811363" y="2725488"/>
            <a:ext cx="1326900" cy="36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Slab"/>
                <a:ea typeface="Roboto Slab"/>
                <a:cs typeface="Roboto Slab"/>
                <a:sym typeface="Roboto Slab"/>
              </a:rPr>
              <a:t>Word Segmentation</a:t>
            </a:r>
            <a:endParaRPr sz="800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41" name="Google Shape;141;g1cac2f0168e_0_48"/>
          <p:cNvCxnSpPr>
            <a:stCxn id="135" idx="3"/>
            <a:endCxn id="136" idx="1"/>
          </p:cNvCxnSpPr>
          <p:nvPr/>
        </p:nvCxnSpPr>
        <p:spPr>
          <a:xfrm flipH="1" rot="10800000">
            <a:off x="4138263" y="2571738"/>
            <a:ext cx="252000" cy="3384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cac2f0168e_0_44"/>
          <p:cNvSpPr txBox="1"/>
          <p:nvPr>
            <p:ph type="ctrTitle"/>
          </p:nvPr>
        </p:nvSpPr>
        <p:spPr>
          <a:xfrm>
            <a:off x="731250" y="2016000"/>
            <a:ext cx="76815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2. Dataset</a:t>
            </a:r>
            <a:endParaRPr b="1"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c3466f63e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0" y="3451250"/>
            <a:ext cx="4314099" cy="2468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g1c3466f63e5_0_0"/>
          <p:cNvGrpSpPr/>
          <p:nvPr/>
        </p:nvGrpSpPr>
        <p:grpSpPr>
          <a:xfrm>
            <a:off x="1944675" y="2385254"/>
            <a:ext cx="6209663" cy="3628679"/>
            <a:chOff x="0" y="1600075"/>
            <a:chExt cx="5818649" cy="3436249"/>
          </a:xfrm>
        </p:grpSpPr>
        <p:pic>
          <p:nvPicPr>
            <p:cNvPr id="153" name="Google Shape;153;g1c3466f63e5_0_0"/>
            <p:cNvPicPr preferRelativeResize="0"/>
            <p:nvPr/>
          </p:nvPicPr>
          <p:blipFill rotWithShape="1">
            <a:blip r:embed="rId4">
              <a:alphaModFix/>
            </a:blip>
            <a:srcRect b="0" l="0" r="27891" t="12018"/>
            <a:stretch/>
          </p:blipFill>
          <p:spPr>
            <a:xfrm>
              <a:off x="0" y="1600075"/>
              <a:ext cx="5460898" cy="3436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g1c3466f63e5_0_0"/>
            <p:cNvPicPr preferRelativeResize="0"/>
            <p:nvPr/>
          </p:nvPicPr>
          <p:blipFill rotWithShape="1">
            <a:blip r:embed="rId4">
              <a:alphaModFix/>
            </a:blip>
            <a:srcRect b="0" l="76871" r="18404" t="12018"/>
            <a:stretch/>
          </p:blipFill>
          <p:spPr>
            <a:xfrm>
              <a:off x="5460900" y="1600088"/>
              <a:ext cx="357749" cy="3436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g1c3466f63e5_0_0"/>
          <p:cNvSpPr txBox="1"/>
          <p:nvPr/>
        </p:nvSpPr>
        <p:spPr>
          <a:xfrm>
            <a:off x="585225" y="1050200"/>
            <a:ext cx="7758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Tập dữ liệu train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l</a:t>
            </a: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à 755 review được thu thập từ các trang web và forum về các địa điểm lưu trú 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(khách sạn, nhà nghỉ, resort,...) ở Bình Định.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Dữ liệu gồm: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lab"/>
              <a:buChar char="●"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Câu review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lab"/>
              <a:buChar char="●"/>
            </a:pPr>
            <a:r>
              <a:rPr lang="en" sz="12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Giá trị sentiment từ 1-&gt;5 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(Rất không hài lòng / Không hài lòng / Bình thường / Hài lòng / Rất hài lòng)</a:t>
            </a:r>
            <a:endParaRPr sz="1200"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6" name="Google Shape;156;g1c3466f63e5_0_0"/>
          <p:cNvSpPr txBox="1"/>
          <p:nvPr>
            <p:ph type="title"/>
          </p:nvPr>
        </p:nvSpPr>
        <p:spPr>
          <a:xfrm>
            <a:off x="585216" y="502920"/>
            <a:ext cx="739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Dataset: Quy Nhon AI Hackathon 2022 Challenge 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